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jpg"/><Relationship Id="rId6" Type="http://schemas.openxmlformats.org/officeDocument/2006/relationships/image" Target="../media/image7.jpg"/><Relationship Id="rId7"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hyperlink" Target="http://www.youthemployment.org.uk" TargetMode="External"/><Relationship Id="rId6" Type="http://schemas.openxmlformats.org/officeDocument/2006/relationships/hyperlink" Target="mailto:info@youthemployment.org.u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descr="Youth-Employment-UK-badge-Young-Professional.png" id="54" name="Shape 54"/>
          <p:cNvPicPr preferRelativeResize="0"/>
          <p:nvPr/>
        </p:nvPicPr>
        <p:blipFill>
          <a:blip r:embed="rId4">
            <a:alphaModFix/>
          </a:blip>
          <a:stretch>
            <a:fillRect/>
          </a:stretch>
        </p:blipFill>
        <p:spPr>
          <a:xfrm>
            <a:off x="6364599" y="2503900"/>
            <a:ext cx="2577925" cy="2577925"/>
          </a:xfrm>
          <a:prstGeom prst="rect">
            <a:avLst/>
          </a:prstGeom>
          <a:noFill/>
          <a:ln>
            <a:noFill/>
          </a:ln>
        </p:spPr>
      </p:pic>
      <p:sp>
        <p:nvSpPr>
          <p:cNvPr id="55" name="Shape 55"/>
          <p:cNvSpPr txBox="1"/>
          <p:nvPr/>
        </p:nvSpPr>
        <p:spPr>
          <a:xfrm>
            <a:off x="0" y="3897700"/>
            <a:ext cx="4169100" cy="1245600"/>
          </a:xfrm>
          <a:prstGeom prst="rect">
            <a:avLst/>
          </a:prstGeom>
          <a:solidFill>
            <a:schemeClr val="lt1"/>
          </a:solidFill>
          <a:ln>
            <a:noFill/>
          </a:ln>
        </p:spPr>
        <p:txBody>
          <a:bodyPr anchorCtr="0" anchor="t" bIns="91425" lIns="91425" rIns="91425" tIns="91425">
            <a:noAutofit/>
          </a:bodyPr>
          <a:lstStyle/>
          <a:p>
            <a:pPr lvl="0" rtl="0">
              <a:spcBef>
                <a:spcPts val="0"/>
              </a:spcBef>
              <a:buNone/>
            </a:pPr>
            <a:r>
              <a:rPr lang="en"/>
              <a:t>Thank you for joining our webinar.</a:t>
            </a:r>
          </a:p>
          <a:p>
            <a:pPr lvl="0" rtl="0">
              <a:spcBef>
                <a:spcPts val="0"/>
              </a:spcBef>
              <a:buNone/>
            </a:pPr>
            <a:r>
              <a:rPr lang="en"/>
              <a:t>This webinar will begin shortly. The webinar will be recorded. During the presentation your mic will be switched off. If you have any questions or technical issues please use the CHAT box.</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222025"/>
            <a:ext cx="6484500" cy="795600"/>
          </a:xfrm>
          <a:prstGeom prst="rect">
            <a:avLst/>
          </a:prstGeom>
        </p:spPr>
        <p:txBody>
          <a:bodyPr anchorCtr="0" anchor="t" bIns="91425" lIns="91425" rIns="91425" tIns="91425">
            <a:noAutofit/>
          </a:bodyPr>
          <a:lstStyle/>
          <a:p>
            <a:pPr lvl="0">
              <a:spcBef>
                <a:spcPts val="0"/>
              </a:spcBef>
              <a:buNone/>
            </a:pPr>
            <a:r>
              <a:rPr lang="en"/>
              <a:t>An introduction to the Young Professional Membership</a:t>
            </a:r>
          </a:p>
        </p:txBody>
      </p:sp>
      <p:sp>
        <p:nvSpPr>
          <p:cNvPr id="61" name="Shape 61"/>
          <p:cNvSpPr txBox="1"/>
          <p:nvPr>
            <p:ph idx="1" type="body"/>
          </p:nvPr>
        </p:nvSpPr>
        <p:spPr>
          <a:xfrm>
            <a:off x="311700" y="1332125"/>
            <a:ext cx="8520600" cy="32367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t>Available to every 14-24 year old in the UK, regardless of levels of education or experience</a:t>
            </a:r>
          </a:p>
          <a:p>
            <a:pPr lvl="0">
              <a:spcBef>
                <a:spcPts val="0"/>
              </a:spcBef>
              <a:buNone/>
            </a:pPr>
            <a:r>
              <a:rPr lang="en"/>
              <a:t>Co-created by</a:t>
            </a:r>
            <a:r>
              <a:rPr lang="en"/>
              <a:t> young people for young people </a:t>
            </a:r>
            <a:r>
              <a:rPr lang="en"/>
              <a:t>- informed by extensive research</a:t>
            </a:r>
          </a:p>
          <a:p>
            <a:pPr lvl="0">
              <a:spcBef>
                <a:spcPts val="0"/>
              </a:spcBef>
              <a:buNone/>
            </a:pPr>
            <a:r>
              <a:rPr lang="en"/>
              <a:t>Builds the skills and confidence young people need for education, training and employment </a:t>
            </a:r>
          </a:p>
          <a:p>
            <a:pPr lvl="0">
              <a:spcBef>
                <a:spcPts val="0"/>
              </a:spcBef>
              <a:buNone/>
            </a:pPr>
            <a:r>
              <a:rPr lang="en"/>
              <a:t>Supports</a:t>
            </a:r>
            <a:r>
              <a:rPr lang="en"/>
              <a:t> young people to continue and own a journey of self development</a:t>
            </a:r>
          </a:p>
          <a:p>
            <a:pPr lvl="0">
              <a:spcBef>
                <a:spcPts val="0"/>
              </a:spcBef>
              <a:buNone/>
            </a:pPr>
            <a:r>
              <a:t/>
            </a:r>
            <a:endParaRPr/>
          </a:p>
        </p:txBody>
      </p:sp>
      <p:pic>
        <p:nvPicPr>
          <p:cNvPr descr="Youth-Employment-UK-badge-Young-Professional.png" id="62" name="Shape 62"/>
          <p:cNvPicPr preferRelativeResize="0"/>
          <p:nvPr/>
        </p:nvPicPr>
        <p:blipFill>
          <a:blip r:embed="rId3">
            <a:alphaModFix/>
          </a:blip>
          <a:stretch>
            <a:fillRect/>
          </a:stretch>
        </p:blipFill>
        <p:spPr>
          <a:xfrm>
            <a:off x="7289699" y="108874"/>
            <a:ext cx="1755749" cy="1755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311700" y="222025"/>
            <a:ext cx="6484500" cy="795600"/>
          </a:xfrm>
          <a:prstGeom prst="rect">
            <a:avLst/>
          </a:prstGeom>
        </p:spPr>
        <p:txBody>
          <a:bodyPr anchorCtr="0" anchor="t" bIns="91425" lIns="91425" rIns="91425" tIns="91425">
            <a:noAutofit/>
          </a:bodyPr>
          <a:lstStyle/>
          <a:p>
            <a:pPr lvl="0" rtl="0">
              <a:spcBef>
                <a:spcPts val="0"/>
              </a:spcBef>
              <a:buNone/>
            </a:pPr>
            <a:r>
              <a:rPr lang="en"/>
              <a:t>The benefits of the</a:t>
            </a:r>
            <a:r>
              <a:rPr lang="en"/>
              <a:t> Young Professional Membership</a:t>
            </a:r>
          </a:p>
        </p:txBody>
      </p:sp>
      <p:sp>
        <p:nvSpPr>
          <p:cNvPr id="68" name="Shape 68"/>
          <p:cNvSpPr txBox="1"/>
          <p:nvPr>
            <p:ph idx="1" type="body"/>
          </p:nvPr>
        </p:nvSpPr>
        <p:spPr>
          <a:xfrm>
            <a:off x="311700" y="1332125"/>
            <a:ext cx="8520600" cy="3527700"/>
          </a:xfrm>
          <a:prstGeom prst="rect">
            <a:avLst/>
          </a:prstGeom>
        </p:spPr>
        <p:txBody>
          <a:bodyPr anchorCtr="0" anchor="t" bIns="91425" lIns="91425" rIns="91425" tIns="91425">
            <a:noAutofit/>
          </a:bodyPr>
          <a:lstStyle/>
          <a:p>
            <a:pPr lvl="0">
              <a:spcBef>
                <a:spcPts val="0"/>
              </a:spcBef>
              <a:buNone/>
            </a:pPr>
            <a:r>
              <a:rPr lang="en"/>
              <a:t>Changes the way young people see themselves</a:t>
            </a:r>
          </a:p>
          <a:p>
            <a:pPr lvl="0">
              <a:spcBef>
                <a:spcPts val="0"/>
              </a:spcBef>
              <a:buNone/>
            </a:pPr>
            <a:r>
              <a:rPr lang="en"/>
              <a:t>A level playing field</a:t>
            </a:r>
          </a:p>
          <a:p>
            <a:pPr lvl="0">
              <a:spcBef>
                <a:spcPts val="0"/>
              </a:spcBef>
              <a:buNone/>
            </a:pPr>
            <a:r>
              <a:rPr lang="en"/>
              <a:t>Weekly activities and updates to ensure continued skill ownership and development </a:t>
            </a:r>
          </a:p>
          <a:p>
            <a:pPr lvl="0">
              <a:spcBef>
                <a:spcPts val="0"/>
              </a:spcBef>
              <a:buNone/>
            </a:pPr>
            <a:r>
              <a:rPr lang="en"/>
              <a:t>Community Members are able to support the creation of challenges and content</a:t>
            </a:r>
          </a:p>
          <a:p>
            <a:pPr lvl="0">
              <a:spcBef>
                <a:spcPts val="0"/>
              </a:spcBef>
              <a:buClr>
                <a:schemeClr val="dk1"/>
              </a:buClr>
              <a:buSzPct val="61111"/>
              <a:buFont typeface="Arial"/>
              <a:buNone/>
            </a:pPr>
            <a:r>
              <a:rPr lang="en"/>
              <a:t>Guaranteed interviews with some employers</a:t>
            </a:r>
          </a:p>
          <a:p>
            <a:pPr lvl="0">
              <a:spcBef>
                <a:spcPts val="0"/>
              </a:spcBef>
              <a:buClr>
                <a:schemeClr val="dk1"/>
              </a:buClr>
              <a:buSzPct val="61111"/>
              <a:buFont typeface="Arial"/>
              <a:buNone/>
            </a:pPr>
            <a:r>
              <a:rPr lang="en"/>
              <a:t>Signposting to support services, information and opportunities</a:t>
            </a:r>
          </a:p>
          <a:p>
            <a:pPr lvl="0" rtl="0">
              <a:spcBef>
                <a:spcPts val="0"/>
              </a:spcBef>
              <a:buClr>
                <a:schemeClr val="dk1"/>
              </a:buClr>
              <a:buSzPct val="61111"/>
              <a:buFont typeface="Arial"/>
              <a:buNone/>
            </a:pPr>
            <a:r>
              <a:t/>
            </a:r>
            <a:endParaRPr/>
          </a:p>
        </p:txBody>
      </p:sp>
      <p:pic>
        <p:nvPicPr>
          <p:cNvPr descr="Youth-Employment-UK-badge-Young-Professional.png" id="69" name="Shape 69"/>
          <p:cNvPicPr preferRelativeResize="0"/>
          <p:nvPr/>
        </p:nvPicPr>
        <p:blipFill>
          <a:blip r:embed="rId3">
            <a:alphaModFix/>
          </a:blip>
          <a:stretch>
            <a:fillRect/>
          </a:stretch>
        </p:blipFill>
        <p:spPr>
          <a:xfrm>
            <a:off x="7326699" y="108874"/>
            <a:ext cx="1718750" cy="1718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1194012" y="161325"/>
            <a:ext cx="6756000" cy="572700"/>
          </a:xfrm>
          <a:prstGeom prst="rect">
            <a:avLst/>
          </a:prstGeom>
        </p:spPr>
        <p:txBody>
          <a:bodyPr anchorCtr="0" anchor="t" bIns="91425" lIns="91425" rIns="91425" tIns="91425">
            <a:noAutofit/>
          </a:bodyPr>
          <a:lstStyle/>
          <a:p>
            <a:pPr lvl="0" algn="ctr">
              <a:spcBef>
                <a:spcPts val="0"/>
              </a:spcBef>
              <a:buNone/>
            </a:pPr>
            <a:r>
              <a:rPr lang="en" sz="1800"/>
              <a:t>www.youthemployment.org.uk/young-professional-training/</a:t>
            </a:r>
          </a:p>
        </p:txBody>
      </p:sp>
      <p:pic>
        <p:nvPicPr>
          <p:cNvPr id="75" name="Shape 75"/>
          <p:cNvPicPr preferRelativeResize="0"/>
          <p:nvPr/>
        </p:nvPicPr>
        <p:blipFill rotWithShape="1">
          <a:blip r:embed="rId3">
            <a:alphaModFix/>
          </a:blip>
          <a:srcRect b="6210" l="9979" r="18124" t="19770"/>
          <a:stretch/>
        </p:blipFill>
        <p:spPr>
          <a:xfrm>
            <a:off x="813287" y="656901"/>
            <a:ext cx="7517425" cy="4350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descr="ayo-ogunseinde-93181.jpg" id="80" name="Shape 80"/>
          <p:cNvPicPr preferRelativeResize="0"/>
          <p:nvPr/>
        </p:nvPicPr>
        <p:blipFill>
          <a:blip r:embed="rId3">
            <a:alphaModFix/>
          </a:blip>
          <a:stretch>
            <a:fillRect/>
          </a:stretch>
        </p:blipFill>
        <p:spPr>
          <a:xfrm>
            <a:off x="-14" y="0"/>
            <a:ext cx="3258552" cy="2171824"/>
          </a:xfrm>
          <a:prstGeom prst="rect">
            <a:avLst/>
          </a:prstGeom>
          <a:noFill/>
          <a:ln>
            <a:noFill/>
          </a:ln>
        </p:spPr>
      </p:pic>
      <p:pic>
        <p:nvPicPr>
          <p:cNvPr descr="alexis-brown-85793-2.jpg" id="81" name="Shape 81"/>
          <p:cNvPicPr preferRelativeResize="0"/>
          <p:nvPr/>
        </p:nvPicPr>
        <p:blipFill>
          <a:blip r:embed="rId4">
            <a:alphaModFix/>
          </a:blip>
          <a:stretch>
            <a:fillRect/>
          </a:stretch>
        </p:blipFill>
        <p:spPr>
          <a:xfrm>
            <a:off x="-12" y="2832975"/>
            <a:ext cx="3258526" cy="2171824"/>
          </a:xfrm>
          <a:prstGeom prst="rect">
            <a:avLst/>
          </a:prstGeom>
          <a:noFill/>
          <a:ln>
            <a:noFill/>
          </a:ln>
        </p:spPr>
      </p:pic>
      <p:sp>
        <p:nvSpPr>
          <p:cNvPr id="82" name="Shape 82"/>
          <p:cNvSpPr txBox="1"/>
          <p:nvPr/>
        </p:nvSpPr>
        <p:spPr>
          <a:xfrm>
            <a:off x="414250" y="1851125"/>
            <a:ext cx="2430000" cy="320700"/>
          </a:xfrm>
          <a:prstGeom prst="rect">
            <a:avLst/>
          </a:prstGeom>
          <a:solidFill>
            <a:schemeClr val="lt1"/>
          </a:solidFill>
          <a:ln>
            <a:noFill/>
          </a:ln>
        </p:spPr>
        <p:txBody>
          <a:bodyPr anchorCtr="0" anchor="t" bIns="91425" lIns="91425" rIns="91425" tIns="91425">
            <a:noAutofit/>
          </a:bodyPr>
          <a:lstStyle/>
          <a:p>
            <a:pPr lvl="0" algn="ctr">
              <a:spcBef>
                <a:spcPts val="0"/>
              </a:spcBef>
              <a:buNone/>
            </a:pPr>
            <a:r>
              <a:rPr b="1" lang="en" sz="1800"/>
              <a:t>Communication</a:t>
            </a:r>
          </a:p>
        </p:txBody>
      </p:sp>
      <p:sp>
        <p:nvSpPr>
          <p:cNvPr id="83" name="Shape 83"/>
          <p:cNvSpPr txBox="1"/>
          <p:nvPr/>
        </p:nvSpPr>
        <p:spPr>
          <a:xfrm>
            <a:off x="307187" y="4765500"/>
            <a:ext cx="2430000" cy="320700"/>
          </a:xfrm>
          <a:prstGeom prst="rect">
            <a:avLst/>
          </a:prstGeom>
          <a:solidFill>
            <a:schemeClr val="lt1"/>
          </a:solidFill>
          <a:ln>
            <a:noFill/>
          </a:ln>
        </p:spPr>
        <p:txBody>
          <a:bodyPr anchorCtr="0" anchor="t" bIns="91425" lIns="91425" rIns="91425" tIns="91425">
            <a:noAutofit/>
          </a:bodyPr>
          <a:lstStyle/>
          <a:p>
            <a:pPr lvl="0" rtl="0" algn="ctr">
              <a:spcBef>
                <a:spcPts val="0"/>
              </a:spcBef>
              <a:buNone/>
            </a:pPr>
            <a:r>
              <a:rPr b="1" lang="en" sz="1800"/>
              <a:t>Team Work</a:t>
            </a:r>
          </a:p>
        </p:txBody>
      </p:sp>
      <p:sp>
        <p:nvSpPr>
          <p:cNvPr id="84" name="Shape 84"/>
          <p:cNvSpPr txBox="1"/>
          <p:nvPr/>
        </p:nvSpPr>
        <p:spPr>
          <a:xfrm>
            <a:off x="3389725" y="3488212"/>
            <a:ext cx="2430000" cy="320700"/>
          </a:xfrm>
          <a:prstGeom prst="rect">
            <a:avLst/>
          </a:prstGeom>
          <a:solidFill>
            <a:schemeClr val="lt1"/>
          </a:solidFill>
          <a:ln>
            <a:noFill/>
          </a:ln>
        </p:spPr>
        <p:txBody>
          <a:bodyPr anchorCtr="0" anchor="t" bIns="91425" lIns="91425" rIns="91425" tIns="91425">
            <a:noAutofit/>
          </a:bodyPr>
          <a:lstStyle/>
          <a:p>
            <a:pPr lvl="0" rtl="0" algn="ctr">
              <a:spcBef>
                <a:spcPts val="0"/>
              </a:spcBef>
              <a:buNone/>
            </a:pPr>
            <a:r>
              <a:rPr b="1" lang="en" sz="1800"/>
              <a:t>Problem Solving</a:t>
            </a:r>
          </a:p>
        </p:txBody>
      </p:sp>
      <p:pic>
        <p:nvPicPr>
          <p:cNvPr descr="edu-lauton-71055.jpg" id="85" name="Shape 85"/>
          <p:cNvPicPr preferRelativeResize="0"/>
          <p:nvPr/>
        </p:nvPicPr>
        <p:blipFill>
          <a:blip r:embed="rId5">
            <a:alphaModFix/>
          </a:blip>
          <a:stretch>
            <a:fillRect/>
          </a:stretch>
        </p:blipFill>
        <p:spPr>
          <a:xfrm>
            <a:off x="5983700" y="-86353"/>
            <a:ext cx="3193047" cy="2171826"/>
          </a:xfrm>
          <a:prstGeom prst="rect">
            <a:avLst/>
          </a:prstGeom>
          <a:noFill/>
          <a:ln>
            <a:noFill/>
          </a:ln>
        </p:spPr>
      </p:pic>
      <p:sp>
        <p:nvSpPr>
          <p:cNvPr id="86" name="Shape 86"/>
          <p:cNvSpPr txBox="1"/>
          <p:nvPr/>
        </p:nvSpPr>
        <p:spPr>
          <a:xfrm>
            <a:off x="6615312" y="1851125"/>
            <a:ext cx="2430000" cy="320700"/>
          </a:xfrm>
          <a:prstGeom prst="rect">
            <a:avLst/>
          </a:prstGeom>
          <a:solidFill>
            <a:schemeClr val="lt1"/>
          </a:solidFill>
          <a:ln>
            <a:noFill/>
          </a:ln>
        </p:spPr>
        <p:txBody>
          <a:bodyPr anchorCtr="0" anchor="t" bIns="91425" lIns="91425" rIns="91425" tIns="91425">
            <a:noAutofit/>
          </a:bodyPr>
          <a:lstStyle/>
          <a:p>
            <a:pPr lvl="0" rtl="0" algn="ctr">
              <a:spcBef>
                <a:spcPts val="0"/>
              </a:spcBef>
              <a:buNone/>
            </a:pPr>
            <a:r>
              <a:rPr b="1" lang="en" sz="1800"/>
              <a:t>Self Belief</a:t>
            </a:r>
          </a:p>
        </p:txBody>
      </p:sp>
      <p:pic>
        <p:nvPicPr>
          <p:cNvPr descr="ben-rosett-10614.jpg" id="87" name="Shape 87"/>
          <p:cNvPicPr preferRelativeResize="0"/>
          <p:nvPr/>
        </p:nvPicPr>
        <p:blipFill>
          <a:blip r:embed="rId6">
            <a:alphaModFix/>
          </a:blip>
          <a:stretch>
            <a:fillRect/>
          </a:stretch>
        </p:blipFill>
        <p:spPr>
          <a:xfrm>
            <a:off x="5950937" y="2911174"/>
            <a:ext cx="3258572" cy="2175020"/>
          </a:xfrm>
          <a:prstGeom prst="rect">
            <a:avLst/>
          </a:prstGeom>
          <a:noFill/>
          <a:ln>
            <a:noFill/>
          </a:ln>
        </p:spPr>
      </p:pic>
      <p:sp>
        <p:nvSpPr>
          <p:cNvPr id="88" name="Shape 88"/>
          <p:cNvSpPr txBox="1"/>
          <p:nvPr/>
        </p:nvSpPr>
        <p:spPr>
          <a:xfrm>
            <a:off x="6615312" y="4765500"/>
            <a:ext cx="2430000" cy="320700"/>
          </a:xfrm>
          <a:prstGeom prst="rect">
            <a:avLst/>
          </a:prstGeom>
          <a:solidFill>
            <a:schemeClr val="lt1"/>
          </a:solidFill>
          <a:ln>
            <a:noFill/>
          </a:ln>
        </p:spPr>
        <p:txBody>
          <a:bodyPr anchorCtr="0" anchor="t" bIns="91425" lIns="91425" rIns="91425" tIns="91425">
            <a:noAutofit/>
          </a:bodyPr>
          <a:lstStyle/>
          <a:p>
            <a:pPr lvl="0" rtl="0" algn="ctr">
              <a:spcBef>
                <a:spcPts val="0"/>
              </a:spcBef>
              <a:buNone/>
            </a:pPr>
            <a:r>
              <a:rPr b="1" lang="en" sz="1800"/>
              <a:t>Self Management</a:t>
            </a:r>
          </a:p>
        </p:txBody>
      </p:sp>
      <p:pic>
        <p:nvPicPr>
          <p:cNvPr descr="redd-angelo-70237.jpg" id="89" name="Shape 89"/>
          <p:cNvPicPr preferRelativeResize="0"/>
          <p:nvPr/>
        </p:nvPicPr>
        <p:blipFill>
          <a:blip r:embed="rId7">
            <a:alphaModFix/>
          </a:blip>
          <a:stretch>
            <a:fillRect/>
          </a:stretch>
        </p:blipFill>
        <p:spPr>
          <a:xfrm>
            <a:off x="2942725" y="1655287"/>
            <a:ext cx="3258552" cy="18329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b="5269" l="19722" r="21944" t="13416"/>
          <a:stretch/>
        </p:blipFill>
        <p:spPr>
          <a:xfrm>
            <a:off x="-257950" y="-61675"/>
            <a:ext cx="6172151" cy="4837624"/>
          </a:xfrm>
          <a:prstGeom prst="rect">
            <a:avLst/>
          </a:prstGeom>
          <a:noFill/>
          <a:ln>
            <a:noFill/>
          </a:ln>
        </p:spPr>
      </p:pic>
      <p:pic>
        <p:nvPicPr>
          <p:cNvPr descr="Youth-Employment-UK-badge-Young-Professional.png" id="95" name="Shape 95"/>
          <p:cNvPicPr preferRelativeResize="0"/>
          <p:nvPr/>
        </p:nvPicPr>
        <p:blipFill>
          <a:blip r:embed="rId4">
            <a:alphaModFix/>
          </a:blip>
          <a:stretch>
            <a:fillRect/>
          </a:stretch>
        </p:blipFill>
        <p:spPr>
          <a:xfrm>
            <a:off x="7302049" y="108874"/>
            <a:ext cx="1743399" cy="1743375"/>
          </a:xfrm>
          <a:prstGeom prst="rect">
            <a:avLst/>
          </a:prstGeom>
          <a:noFill/>
          <a:ln>
            <a:noFill/>
          </a:ln>
        </p:spPr>
      </p:pic>
      <p:sp>
        <p:nvSpPr>
          <p:cNvPr id="96" name="Shape 96"/>
          <p:cNvSpPr txBox="1"/>
          <p:nvPr/>
        </p:nvSpPr>
        <p:spPr>
          <a:xfrm>
            <a:off x="4810475" y="2417575"/>
            <a:ext cx="3959400" cy="2195700"/>
          </a:xfrm>
          <a:prstGeom prst="rect">
            <a:avLst/>
          </a:prstGeom>
          <a:noFill/>
          <a:ln>
            <a:noFill/>
          </a:ln>
        </p:spPr>
        <p:txBody>
          <a:bodyPr anchorCtr="0" anchor="t" bIns="91425" lIns="91425" rIns="91425" tIns="91425">
            <a:noAutofit/>
          </a:bodyPr>
          <a:lstStyle/>
          <a:p>
            <a:pPr lvl="0">
              <a:spcBef>
                <a:spcPts val="0"/>
              </a:spcBef>
              <a:buNone/>
            </a:pPr>
            <a:r>
              <a:rPr lang="en"/>
              <a:t>A dedicated Young Professional Hub filled with inspiring content, activities, case studies and much more.</a:t>
            </a:r>
          </a:p>
          <a:p>
            <a:pPr lvl="0">
              <a:spcBef>
                <a:spcPts val="0"/>
              </a:spcBef>
              <a:buNone/>
            </a:pPr>
            <a:r>
              <a:t/>
            </a:r>
            <a:endParaRPr/>
          </a:p>
          <a:p>
            <a:pPr lvl="0">
              <a:spcBef>
                <a:spcPts val="0"/>
              </a:spcBef>
              <a:buNone/>
            </a:pPr>
            <a:r>
              <a:rPr lang="en"/>
              <a:t>Supporting young people with information and tools to continue their self development.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Next Steps</a:t>
            </a:r>
          </a:p>
        </p:txBody>
      </p:sp>
      <p:sp>
        <p:nvSpPr>
          <p:cNvPr id="102" name="Shape 102"/>
          <p:cNvSpPr txBox="1"/>
          <p:nvPr>
            <p:ph idx="1" type="body"/>
          </p:nvPr>
        </p:nvSpPr>
        <p:spPr>
          <a:xfrm>
            <a:off x="311700" y="1152475"/>
            <a:ext cx="8371800" cy="3719700"/>
          </a:xfrm>
          <a:prstGeom prst="rect">
            <a:avLst/>
          </a:prstGeom>
        </p:spPr>
        <p:txBody>
          <a:bodyPr anchorCtr="0" anchor="t" bIns="91425" lIns="91425" rIns="91425" tIns="91425">
            <a:noAutofit/>
          </a:bodyPr>
          <a:lstStyle/>
          <a:p>
            <a:pPr indent="-342900" lvl="0" marL="457200" rtl="0">
              <a:spcBef>
                <a:spcPts val="0"/>
              </a:spcBef>
              <a:buSzPct val="100000"/>
              <a:buAutoNum type="arabicPeriod"/>
            </a:pPr>
            <a:r>
              <a:rPr lang="en" sz="1800"/>
              <a:t>Embed the Young Professional Membership </a:t>
            </a:r>
            <a:r>
              <a:rPr lang="en" sz="1800"/>
              <a:t>into</a:t>
            </a:r>
            <a:r>
              <a:rPr lang="en" sz="1800"/>
              <a:t> your school, college, employability, </a:t>
            </a:r>
            <a:r>
              <a:rPr lang="en" sz="1800"/>
              <a:t>trainee</a:t>
            </a:r>
            <a:r>
              <a:rPr lang="en" sz="1800"/>
              <a:t> or apprenticeship programme. </a:t>
            </a:r>
          </a:p>
          <a:p>
            <a:pPr indent="-342900" lvl="0" marL="457200" rtl="0">
              <a:spcBef>
                <a:spcPts val="0"/>
              </a:spcBef>
              <a:buSzPct val="100000"/>
              <a:buAutoNum type="arabicPeriod"/>
            </a:pPr>
            <a:r>
              <a:rPr lang="en" sz="1800"/>
              <a:t>Promote the Young Professional Membership to young people and organisations you are connected to. </a:t>
            </a:r>
            <a:r>
              <a:rPr i="1" lang="en" sz="1800"/>
              <a:t>Our Ambassador Team are able to support with events, presentations and workshops</a:t>
            </a:r>
          </a:p>
          <a:p>
            <a:pPr indent="-342900" lvl="0" marL="457200" rtl="0">
              <a:spcBef>
                <a:spcPts val="0"/>
              </a:spcBef>
              <a:buSzPct val="100000"/>
              <a:buAutoNum type="arabicPeriod"/>
            </a:pPr>
            <a:r>
              <a:rPr lang="en" sz="1800"/>
              <a:t>Offer to </a:t>
            </a:r>
            <a:r>
              <a:rPr lang="en" sz="1800"/>
              <a:t>guarantee </a:t>
            </a:r>
            <a:r>
              <a:rPr lang="en" sz="1800"/>
              <a:t>all Young Professionals a job interview </a:t>
            </a:r>
          </a:p>
          <a:p>
            <a:pPr indent="-342900" lvl="0" marL="457200">
              <a:spcBef>
                <a:spcPts val="0"/>
              </a:spcBef>
              <a:buSzPct val="100000"/>
              <a:buAutoNum type="arabicPeriod"/>
            </a:pPr>
            <a:r>
              <a:rPr lang="en" sz="1800"/>
              <a:t>Support the </a:t>
            </a:r>
            <a:r>
              <a:rPr lang="en" sz="1800"/>
              <a:t>content</a:t>
            </a:r>
            <a:r>
              <a:rPr lang="en" sz="1800"/>
              <a:t> if you want to work with us on creating challenges for young people to develop </a:t>
            </a:r>
            <a:r>
              <a:rPr lang="en" sz="1800"/>
              <a:t>their</a:t>
            </a:r>
            <a:r>
              <a:rPr lang="en" sz="1800"/>
              <a:t> skills get in touch with lauren@yeuk.org.uk</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Community Membership</a:t>
            </a:r>
          </a:p>
        </p:txBody>
      </p:sp>
      <p:sp>
        <p:nvSpPr>
          <p:cNvPr id="108" name="Shape 108"/>
          <p:cNvSpPr txBox="1"/>
          <p:nvPr>
            <p:ph idx="1" type="body"/>
          </p:nvPr>
        </p:nvSpPr>
        <p:spPr>
          <a:xfrm>
            <a:off x="215025" y="1505600"/>
            <a:ext cx="8520600" cy="3416400"/>
          </a:xfrm>
          <a:prstGeom prst="rect">
            <a:avLst/>
          </a:prstGeom>
        </p:spPr>
        <p:txBody>
          <a:bodyPr anchorCtr="0" anchor="t" bIns="91425" lIns="91425" rIns="91425" tIns="91425">
            <a:noAutofit/>
          </a:bodyPr>
          <a:lstStyle/>
          <a:p>
            <a:pPr lvl="0">
              <a:spcBef>
                <a:spcPts val="0"/>
              </a:spcBef>
              <a:buNone/>
            </a:pPr>
            <a:r>
              <a:rPr lang="en" sz="1200">
                <a:solidFill>
                  <a:schemeClr val="dk1"/>
                </a:solidFill>
              </a:rPr>
              <a:t>J</a:t>
            </a:r>
            <a:r>
              <a:rPr lang="en" sz="1200">
                <a:solidFill>
                  <a:schemeClr val="dk1"/>
                </a:solidFill>
                <a:highlight>
                  <a:srgbClr val="FFFFFF"/>
                </a:highlight>
              </a:rPr>
              <a:t>oin a dynamic collective of employers, training providers, educators, youth and third sector organisations. Together we actively represent all stakeholders invested in youth employment. </a:t>
            </a:r>
          </a:p>
        </p:txBody>
      </p:sp>
      <p:pic>
        <p:nvPicPr>
          <p:cNvPr id="109" name="Shape 109"/>
          <p:cNvPicPr preferRelativeResize="0"/>
          <p:nvPr/>
        </p:nvPicPr>
        <p:blipFill rotWithShape="1">
          <a:blip r:embed="rId3">
            <a:alphaModFix/>
          </a:blip>
          <a:srcRect b="0" l="-640" r="639" t="0"/>
          <a:stretch/>
        </p:blipFill>
        <p:spPr>
          <a:xfrm>
            <a:off x="215025" y="2089375"/>
            <a:ext cx="8327251" cy="3187999"/>
          </a:xfrm>
          <a:prstGeom prst="rect">
            <a:avLst/>
          </a:prstGeom>
          <a:noFill/>
          <a:ln>
            <a:noFill/>
          </a:ln>
        </p:spPr>
      </p:pic>
      <p:pic>
        <p:nvPicPr>
          <p:cNvPr id="110" name="Shape 110"/>
          <p:cNvPicPr preferRelativeResize="0"/>
          <p:nvPr/>
        </p:nvPicPr>
        <p:blipFill rotWithShape="1">
          <a:blip r:embed="rId4">
            <a:alphaModFix/>
          </a:blip>
          <a:srcRect b="5495" l="16321" r="21900" t="16767"/>
          <a:stretch/>
        </p:blipFill>
        <p:spPr>
          <a:xfrm>
            <a:off x="6808631" y="0"/>
            <a:ext cx="2023667" cy="1431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4" name="Shape 114"/>
        <p:cNvGrpSpPr/>
        <p:nvPr/>
      </p:nvGrpSpPr>
      <p:grpSpPr>
        <a:xfrm>
          <a:off x="0" y="0"/>
          <a:ext cx="0" cy="0"/>
          <a:chOff x="0" y="0"/>
          <a:chExt cx="0" cy="0"/>
        </a:xfrm>
      </p:grpSpPr>
      <p:pic>
        <p:nvPicPr>
          <p:cNvPr descr="Youth-Employment-UK-badge-Young-Professional.png" id="115" name="Shape 115"/>
          <p:cNvPicPr preferRelativeResize="0"/>
          <p:nvPr/>
        </p:nvPicPr>
        <p:blipFill>
          <a:blip r:embed="rId4">
            <a:alphaModFix/>
          </a:blip>
          <a:stretch>
            <a:fillRect/>
          </a:stretch>
        </p:blipFill>
        <p:spPr>
          <a:xfrm>
            <a:off x="6364599" y="2503900"/>
            <a:ext cx="2577925" cy="2577925"/>
          </a:xfrm>
          <a:prstGeom prst="rect">
            <a:avLst/>
          </a:prstGeom>
          <a:noFill/>
          <a:ln>
            <a:noFill/>
          </a:ln>
        </p:spPr>
      </p:pic>
      <p:sp>
        <p:nvSpPr>
          <p:cNvPr id="116" name="Shape 116"/>
          <p:cNvSpPr txBox="1"/>
          <p:nvPr/>
        </p:nvSpPr>
        <p:spPr>
          <a:xfrm>
            <a:off x="0" y="3897700"/>
            <a:ext cx="4169100" cy="1245600"/>
          </a:xfrm>
          <a:prstGeom prst="rect">
            <a:avLst/>
          </a:prstGeom>
          <a:solidFill>
            <a:schemeClr val="lt1"/>
          </a:solidFill>
          <a:ln>
            <a:noFill/>
          </a:ln>
        </p:spPr>
        <p:txBody>
          <a:bodyPr anchorCtr="0" anchor="ctr" bIns="91425" lIns="91425" rIns="91425" tIns="91425">
            <a:noAutofit/>
          </a:bodyPr>
          <a:lstStyle/>
          <a:p>
            <a:pPr lvl="0" algn="ctr">
              <a:spcBef>
                <a:spcPts val="0"/>
              </a:spcBef>
              <a:buNone/>
            </a:pPr>
            <a:r>
              <a:rPr lang="en" sz="1800"/>
              <a:t>Contact us for more information:</a:t>
            </a:r>
          </a:p>
          <a:p>
            <a:pPr lvl="0" algn="ctr">
              <a:spcBef>
                <a:spcPts val="0"/>
              </a:spcBef>
              <a:buNone/>
            </a:pPr>
            <a:r>
              <a:rPr lang="en" sz="1800" u="sng">
                <a:solidFill>
                  <a:schemeClr val="hlink"/>
                </a:solidFill>
                <a:hlinkClick r:id="rId5"/>
              </a:rPr>
              <a:t>www.youthemployment.org.uk</a:t>
            </a:r>
          </a:p>
          <a:p>
            <a:pPr lvl="0" algn="ctr">
              <a:spcBef>
                <a:spcPts val="0"/>
              </a:spcBef>
              <a:buNone/>
            </a:pPr>
            <a:r>
              <a:rPr lang="en" sz="1800" u="sng">
                <a:solidFill>
                  <a:schemeClr val="hlink"/>
                </a:solidFill>
                <a:hlinkClick r:id="rId6"/>
              </a:rPr>
              <a:t>info@youthemployment.org.uk</a:t>
            </a:r>
          </a:p>
          <a:p>
            <a:pPr lvl="0" rt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