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31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5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136B8A-9E2A-4F2C-9C46-89E7AA6A8363}">
  <a:tblStyle styleId="{9D136B8A-9E2A-4F2C-9C46-89E7AA6A8363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54" d="100"/>
          <a:sy n="54" d="100"/>
        </p:scale>
        <p:origin x="-1624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5331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Lauren	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-GB" dirty="0"/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-GB" dirty="0"/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-GB" dirty="0"/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endParaRPr lang="en-GB" sz="2800" dirty="0"/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dirty="0"/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http://somethingbig.co.uk/wp-content/uploads/Screen-Shot-2014-07-14-at-17.07.26.png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look at the Kudos journey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91277" y="685837"/>
            <a:ext cx="6675600" cy="3429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3" y="868522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swalpole@cascaid.co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uk.org.uk/" TargetMode="External"/><Relationship Id="rId4" Type="http://schemas.openxmlformats.org/officeDocument/2006/relationships/hyperlink" Target="mailto:ljr@yeuk.org.uk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1705141" y="2890355"/>
            <a:ext cx="8101500" cy="107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Recognising Talent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Breakfast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850" y="119475"/>
            <a:ext cx="2357025" cy="19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88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Careers young people are exploring the most (viewed the most)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401" y="995379"/>
            <a:ext cx="11547300" cy="50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06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Feelings skills responses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09600" y="1097757"/>
            <a:ext cx="5386800" cy="43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Stongest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3"/>
          </p:nvPr>
        </p:nvSpPr>
        <p:spPr>
          <a:xfrm>
            <a:off x="6193365" y="1129746"/>
            <a:ext cx="5389200" cy="40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Weakest</a:t>
            </a:r>
          </a:p>
        </p:txBody>
      </p:sp>
      <p:pic>
        <p:nvPicPr>
          <p:cNvPr id="288" name="Shape 28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2009" y="1392586"/>
            <a:ext cx="5566500" cy="45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889" y="1468428"/>
            <a:ext cx="4937700" cy="44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91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 idx="4294967295"/>
          </p:nvPr>
        </p:nvSpPr>
        <p:spPr>
          <a:xfrm>
            <a:off x="0" y="4048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CASCAID data – Market sector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9" y="1413858"/>
            <a:ext cx="12086099" cy="403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21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CASCAID data</a:t>
            </a:r>
          </a:p>
        </p:txBody>
      </p:sp>
      <p:grpSp>
        <p:nvGrpSpPr>
          <p:cNvPr id="303" name="Shape 303"/>
          <p:cNvGrpSpPr/>
          <p:nvPr/>
        </p:nvGrpSpPr>
        <p:grpSpPr>
          <a:xfrm>
            <a:off x="2917304" y="1323184"/>
            <a:ext cx="6185285" cy="5247012"/>
            <a:chOff x="2231719" y="1109134"/>
            <a:chExt cx="4639080" cy="5247012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48028">
              <a:off x="3799243" y="2156830"/>
              <a:ext cx="2873412" cy="4064533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05" name="Shape 30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119906">
              <a:off x="3281572" y="1700544"/>
              <a:ext cx="2873347" cy="4064477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06" name="Shape 30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592287">
              <a:off x="2558749" y="1325365"/>
              <a:ext cx="2873340" cy="4064538"/>
            </a:xfrm>
            <a:prstGeom prst="rect">
              <a:avLst/>
            </a:prstGeom>
            <a:noFill/>
            <a:ln>
              <a:noFill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0035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subTitle" idx="1"/>
          </p:nvPr>
        </p:nvSpPr>
        <p:spPr>
          <a:xfrm>
            <a:off x="1524000" y="1292086"/>
            <a:ext cx="9144000" cy="477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GB" sz="3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 &amp; A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GB"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Sharon Walpole, Director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GB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swalpole@cascaid.co.uk</a:t>
            </a:r>
            <a:r>
              <a:rPr lang="en-GB"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GB"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Twitter @SharonWalpole</a:t>
            </a:r>
          </a:p>
          <a:p>
            <a:pPr marL="0" marR="0" lvl="0" indent="0" algn="ctr" rtl="0">
              <a:spcBef>
                <a:spcPts val="600"/>
              </a:spcBef>
              <a:buClr>
                <a:srgbClr val="595959"/>
              </a:buClr>
              <a:buSzPct val="25000"/>
              <a:buFont typeface="Arial"/>
              <a:buNone/>
            </a:pPr>
            <a:endParaRPr sz="3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50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 descr="aelp-side-1-tiff-2.tif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000" y="0"/>
            <a:ext cx="6063999" cy="74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Copy of Youth Employment UK Logo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1825" y="113050"/>
            <a:ext cx="1601125" cy="130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Employment UK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main purpose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reduce youth unemployment and support every young person to progress.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key objectives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give young people a voice and empower them to be more prepared for the world of work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Employers are better equipped to support young people and adopt Youth Friendly Principles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Government policy is geared towards the real needs of young people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Shape 319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450" y="832375"/>
            <a:ext cx="9555724" cy="5574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7" name="Shape 327"/>
          <p:cNvGraphicFramePr/>
          <p:nvPr/>
        </p:nvGraphicFramePr>
        <p:xfrm>
          <a:off x="152400" y="152400"/>
          <a:ext cx="4772025" cy="2943225"/>
        </p:xfrm>
        <a:graphic>
          <a:graphicData uri="http://schemas.openxmlformats.org/drawingml/2006/table">
            <a:tbl>
              <a:tblPr>
                <a:noFill/>
                <a:tableStyleId>{9D136B8A-9E2A-4F2C-9C46-89E7AA6A8363}</a:tableStyleId>
              </a:tblPr>
              <a:tblGrid>
                <a:gridCol w="2686050"/>
                <a:gridCol w="2085975"/>
              </a:tblGrid>
              <a:tr h="2476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466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/>
                        <a:t> 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28" name="Shape 328"/>
          <p:cNvSpPr txBox="1"/>
          <p:nvPr/>
        </p:nvSpPr>
        <p:spPr>
          <a:xfrm>
            <a:off x="4743950" y="3250762"/>
            <a:ext cx="2434800" cy="7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000" b="1"/>
              <a:t>Youth Voice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460500" y="624950"/>
            <a:ext cx="3848400" cy="100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Our model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79118" y="284937"/>
            <a:ext cx="8324700" cy="146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Young Professional Membership?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58368" y="2011680"/>
            <a:ext cx="10350900" cy="395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membership </a:t>
            </a:r>
            <a:r>
              <a:rPr lang="en-GB" sz="3000"/>
              <a:t>freely available t</a:t>
            </a:r>
            <a:r>
              <a:rPr lang="en-GB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all young people aged 16-24 </a:t>
            </a:r>
          </a:p>
          <a:p>
            <a:pPr marL="457200" marR="0" lvl="0" indent="-4191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GB" sz="3000"/>
              <a:t>Support to develop key skills of - </a:t>
            </a:r>
            <a:r>
              <a:rPr lang="en-GB" sz="3000" b="1"/>
              <a:t>Communication, Teamwork, Problem Solving, Self-Belief and Self-Management</a:t>
            </a:r>
          </a:p>
          <a:p>
            <a:pPr marL="457200" marR="0" lvl="0" indent="-4191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GB" sz="3000"/>
              <a:t>Recognition of a young person's commitment to their personal development</a:t>
            </a:r>
          </a:p>
          <a:p>
            <a:pPr marL="457200" marR="0" lvl="0" indent="-4191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GB" sz="3000"/>
              <a:t>Access to inspiration, peer support, resources and opportunities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100" y="5067250"/>
            <a:ext cx="1796400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 descr="Copy of Youth Employment UK Logo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377700" y="433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Influencing Policy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825" y="1671549"/>
            <a:ext cx="2962655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7495"/>
            <a:ext cx="9042900" cy="508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075" y="4085350"/>
            <a:ext cx="2844900" cy="27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824" y="4120661"/>
            <a:ext cx="3321300" cy="271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324" y="4103558"/>
            <a:ext cx="2962500" cy="27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 descr="Copy of Youth Employment UK Logo.png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Agenda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09.00 - 9.20 - Registration</a:t>
            </a:r>
          </a:p>
          <a:p>
            <a:pPr marL="0" lvl="0" indent="-6985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09.20 - 09.35 - Welcome &amp; Introductions</a:t>
            </a:r>
          </a:p>
          <a:p>
            <a:pPr marL="0" lvl="0" indent="-6985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09.35 - 09.55 - CASCAID </a:t>
            </a:r>
          </a:p>
          <a:p>
            <a:pPr marL="0" lvl="0" indent="-6985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09.55 - 10.30 - About Youth Employment UK </a:t>
            </a:r>
          </a:p>
          <a:p>
            <a:pPr marL="0" lvl="0" indent="-6985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10.30 - 11.10 - Recognising Talent</a:t>
            </a:r>
          </a:p>
          <a:p>
            <a:pPr marL="914400" lvl="0" indent="-6985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Vacancy &amp; Attraction</a:t>
            </a:r>
            <a:br>
              <a:rPr lang="en-GB"/>
            </a:br>
            <a:r>
              <a:rPr lang="en-GB"/>
              <a:t>Application &amp; Processes </a:t>
            </a:r>
            <a:br>
              <a:rPr lang="en-GB"/>
            </a:br>
            <a:r>
              <a:rPr lang="en-GB"/>
              <a:t>Interview &amp; Selection Process</a:t>
            </a: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/>
              <a:t>11.10 - 12.00 - Coffee and networking</a:t>
            </a:r>
          </a:p>
        </p:txBody>
      </p:sp>
      <p:pic>
        <p:nvPicPr>
          <p:cNvPr id="204" name="Shape 204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179118" y="284937"/>
            <a:ext cx="8324700" cy="146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The Benefits of our Community Membership 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58368" y="2011680"/>
            <a:ext cx="10350900" cy="395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GB"/>
              <a:t>Access to the national Talent Match Mark for Youth Friendly employers</a:t>
            </a:r>
          </a:p>
          <a:p>
            <a:pPr marL="457200" lvl="0" indent="-228600">
              <a:spcBef>
                <a:spcPts val="0"/>
              </a:spcBef>
            </a:pPr>
            <a:r>
              <a:rPr lang="en-GB"/>
              <a:t>Best practice, case studies and support </a:t>
            </a:r>
          </a:p>
          <a:p>
            <a:pPr marL="457200" lvl="0" indent="-228600">
              <a:spcBef>
                <a:spcPts val="0"/>
              </a:spcBef>
            </a:pPr>
            <a:r>
              <a:rPr lang="en-GB"/>
              <a:t>Policy insights and influencing opportunities</a:t>
            </a:r>
          </a:p>
          <a:p>
            <a:pPr marL="457200" lvl="0" indent="-228600">
              <a:spcBef>
                <a:spcPts val="0"/>
              </a:spcBef>
            </a:pPr>
            <a:r>
              <a:rPr lang="en-GB"/>
              <a:t>Connect to other organisations invested in youth employment</a:t>
            </a:r>
          </a:p>
          <a:p>
            <a:pPr marL="457200" lvl="0" indent="-228600">
              <a:spcBef>
                <a:spcPts val="0"/>
              </a:spcBef>
            </a:pPr>
            <a:r>
              <a:rPr lang="en-GB"/>
              <a:t>Marketing and Promotion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Events and Webinars</a:t>
            </a:r>
          </a:p>
        </p:txBody>
      </p:sp>
      <p:pic>
        <p:nvPicPr>
          <p:cNvPr id="357" name="Shape 357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839819" y="457200"/>
            <a:ext cx="10515600" cy="160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4400">
                <a:solidFill>
                  <a:srgbClr val="000000"/>
                </a:solidFill>
              </a:rPr>
              <a:t>Ben Fisher - Youth Ambassador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pic" idx="2"/>
          </p:nvPr>
        </p:nvSpPr>
        <p:spPr>
          <a:xfrm>
            <a:off x="4951150" y="1957050"/>
            <a:ext cx="6404100" cy="4014600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>
                <a:solidFill>
                  <a:srgbClr val="FFFFFF"/>
                </a:solidFill>
              </a:rPr>
              <a:t>“What do employers look for when advertising for entry level jobs as every one I have applied for it’s has always been more experience?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Are entry level jobs not about learning and firstly having no experience?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Why can employers not focus on Skills?”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800" y="2057396"/>
            <a:ext cx="3932100" cy="391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 descr="Copy of Youth Employment UK Logo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Recognising Talent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At Youth Employment UK recognising talent is about broadening your recruitment practises to be inclusive of all young people, giving young people from all backgrounds a fair chance.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Recognise: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Grades aren’t everything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There is still development needed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At this stage CV’s and applications need to be supportive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75" name="Shape 375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838200" y="1471950"/>
            <a:ext cx="5181600" cy="470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2400"/>
              <a:t>Think about your recruit process: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GB" sz="2400"/>
              <a:t>What requirements do you put in place?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Who reviews the vacancies?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Are managers asking for the qualities they have?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GB" sz="2400"/>
              <a:t>How necessary are they?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GB" sz="2400"/>
              <a:t>What restrictions are you putting in place?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GB" sz="2400"/>
              <a:t>How accessible is the vacancy?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How often are adverts reviewed? </a:t>
            </a:r>
            <a:br>
              <a:rPr lang="en-GB" sz="2400"/>
            </a:br>
            <a:r>
              <a:rPr lang="en-GB" sz="2400"/>
              <a:t> </a:t>
            </a:r>
            <a:br>
              <a:rPr lang="en-GB" sz="2400"/>
            </a:br>
            <a:r>
              <a:rPr lang="en-GB" sz="2400"/>
              <a:t> </a:t>
            </a:r>
          </a:p>
        </p:txBody>
      </p:sp>
      <p:pic>
        <p:nvPicPr>
          <p:cNvPr id="382" name="Shape 382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838200" y="381850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Vacancy and Attraction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6406375" y="1707550"/>
            <a:ext cx="5181600" cy="4469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“One main thing that I see front facing is how hard it can be to get a job with little to no experience, but then you need a job to get experience!” </a:t>
            </a:r>
          </a:p>
          <a:p>
            <a:pPr lvl="0" algn="ctr" rtl="0">
              <a:lnSpc>
                <a:spcPct val="90000"/>
              </a:lnSpc>
              <a:spcBef>
                <a:spcPts val="1000"/>
              </a:spcBef>
              <a:buNone/>
            </a:pP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Courtney - Youth Ambassador </a:t>
            </a:r>
          </a:p>
          <a:p>
            <a:pPr lvl="0" algn="ctr" rtl="0">
              <a:lnSpc>
                <a:spcPct val="90000"/>
              </a:lnSpc>
              <a:spcBef>
                <a:spcPts val="1000"/>
              </a:spcBef>
              <a:buNone/>
            </a:pPr>
            <a:endParaRPr sz="2000">
              <a:solidFill>
                <a:srgbClr val="FFFFFF"/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buNone/>
            </a:pP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838200" y="381850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Vacancy and Attraction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1242000" y="2734650"/>
            <a:ext cx="9708000" cy="2755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does best practice look like?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5181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Think about your application process: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What requirements do you put in place?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Has the process been reviewed by young people?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How much support is given to applicants so that all young people can access the opportunity?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What shortlisting criteria do you have in place?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Do you provide feedback, at what stage?</a:t>
            </a:r>
          </a:p>
        </p:txBody>
      </p:sp>
      <p:pic>
        <p:nvPicPr>
          <p:cNvPr id="399" name="Shape 399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77800" lvl="0" indent="-6985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Application Process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2"/>
          </p:nvPr>
        </p:nvSpPr>
        <p:spPr>
          <a:xfrm>
            <a:off x="6278525" y="1825625"/>
            <a:ext cx="5181600" cy="4351200"/>
          </a:xfrm>
          <a:prstGeom prst="rect">
            <a:avLst/>
          </a:prstGeom>
          <a:solidFill>
            <a:srgbClr val="0000FF"/>
          </a:solidFill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</a:rPr>
              <a:t>“I feel there is way too much misunderstanding of young people’s capabilities. Why can an employer not look to a young person with a business qualification or recent experience/business skills?”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>
                <a:solidFill>
                  <a:srgbClr val="FFFFFF"/>
                </a:solidFill>
              </a:rPr>
              <a:t>Ben - Youth Ambassador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Shape 407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838200" y="381850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Application Process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242000" y="2734650"/>
            <a:ext cx="9708000" cy="2755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does best practice look like?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How accessible and what provisions are put in place at assessment centres?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Doing things how they have always been done: using the same interview process for every role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Consider alternatives: Skills based interviews 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-GB" sz="2400"/>
              <a:t>Giving feedback</a:t>
            </a:r>
            <a:br>
              <a:rPr lang="en-GB" sz="2400"/>
            </a:br>
            <a:r>
              <a:rPr lang="en-GB" sz="2400"/>
              <a:t> </a:t>
            </a:r>
            <a:br>
              <a:rPr lang="en-GB" sz="2400"/>
            </a:br>
            <a:r>
              <a:rPr lang="en-GB" sz="2400"/>
              <a:t> </a:t>
            </a:r>
            <a:br>
              <a:rPr lang="en-GB" sz="2400"/>
            </a:br>
            <a:endParaRPr lang="en-GB" sz="2400"/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416" name="Shape 416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Interview &amp; Selection Process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6807825" y="2141025"/>
            <a:ext cx="4887900" cy="39549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also feel not all companies give constructive enough feedback which is very important especially for young/first time workers”</a:t>
            </a:r>
          </a:p>
          <a:p>
            <a:pPr lvl="0" algn="ctr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>
                <a:solidFill>
                  <a:srgbClr val="FFFFFF"/>
                </a:solidFill>
              </a:rPr>
              <a:t>Courtney - Youth Ambassador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/>
              <a:t>Talent Match Mark - championing youth friendly employers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Bronze, Silver, Gold and Platinum Awards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Recognition as a youth friendly employer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Support and information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Full framework to help develop policies and procedures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Shape 426" descr="Copy of Youth Employment UK Logo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171" y="113046"/>
            <a:ext cx="1451775" cy="11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 descr="Talent Match Mark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825" y="3782600"/>
            <a:ext cx="3163125" cy="31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subTitle" idx="1"/>
          </p:nvPr>
        </p:nvSpPr>
        <p:spPr>
          <a:xfrm>
            <a:off x="4136100" y="4016124"/>
            <a:ext cx="3919800" cy="157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www.yeuk.org.uk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ljr@yeuk.org.uk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600"/>
              <a:t>@ljrawlings</a:t>
            </a:r>
          </a:p>
        </p:txBody>
      </p:sp>
      <p:pic>
        <p:nvPicPr>
          <p:cNvPr id="433" name="Shape 433" descr="Copy of Youth Employment UK Logo.p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438" y="763976"/>
            <a:ext cx="3481125" cy="28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247457" y="1906842"/>
            <a:ext cx="96972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Career Big Data: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en-GB" sz="4000" baseline="30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 sz="4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Century Careers</a:t>
            </a:r>
          </a:p>
        </p:txBody>
      </p:sp>
      <p:grpSp>
        <p:nvGrpSpPr>
          <p:cNvPr id="218" name="Shape 218"/>
          <p:cNvGrpSpPr/>
          <p:nvPr/>
        </p:nvGrpSpPr>
        <p:grpSpPr>
          <a:xfrm>
            <a:off x="1982518" y="4195870"/>
            <a:ext cx="8770031" cy="2548993"/>
            <a:chOff x="-1149408" y="944008"/>
            <a:chExt cx="11805129" cy="4574647"/>
          </a:xfrm>
        </p:grpSpPr>
        <p:pic>
          <p:nvPicPr>
            <p:cNvPr id="219" name="Shape 21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1075" y="1516524"/>
              <a:ext cx="1383899" cy="400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Shape 220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11181" y="1388508"/>
              <a:ext cx="1487399" cy="413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Shape 221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9914" y="1543955"/>
              <a:ext cx="1329000" cy="397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Shape 222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12166" y="2379108"/>
              <a:ext cx="1115700" cy="313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Shape 223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5971" y="2491883"/>
              <a:ext cx="1075800" cy="3026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Shape 224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2978" y="2491883"/>
              <a:ext cx="1039500" cy="3026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Shape 225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149408" y="1200316"/>
              <a:ext cx="1563000" cy="431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Shape 226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3058" y="1080520"/>
              <a:ext cx="1485000" cy="443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Shape 227"/>
            <p:cNvPicPr preferRelativeResize="0"/>
            <p:nvPr/>
          </p:nvPicPr>
          <p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6920" y="944008"/>
              <a:ext cx="1498800" cy="457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Shape 228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631" y="215538"/>
            <a:ext cx="5734800" cy="15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34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4294967295"/>
          </p:nvPr>
        </p:nvSpPr>
        <p:spPr>
          <a:xfrm>
            <a:off x="201433" y="1089300"/>
            <a:ext cx="12192000" cy="341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Our mission is</a:t>
            </a:r>
            <a:b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to help young people and adults</a:t>
            </a:r>
            <a:b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make the best possible decisions</a:t>
            </a:r>
            <a:b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about their future career destinations</a:t>
            </a:r>
            <a:b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and the learning and training journey</a:t>
            </a:r>
            <a:b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3200" b="0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that takes them to it</a:t>
            </a:r>
          </a:p>
        </p:txBody>
      </p:sp>
      <p:pic>
        <p:nvPicPr>
          <p:cNvPr id="235" name="Shape 235" descr="Kudos-is-coming-article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046"/>
          <a:stretch/>
        </p:blipFill>
        <p:spPr>
          <a:xfrm>
            <a:off x="7440149" y="4365103"/>
            <a:ext cx="4334400" cy="22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838200" y="2154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GB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About CASCAID</a:t>
            </a:r>
          </a:p>
        </p:txBody>
      </p:sp>
    </p:spTree>
    <p:extLst>
      <p:ext uri="{BB962C8B-B14F-4D97-AF65-F5344CB8AC3E}">
        <p14:creationId xmlns:p14="http://schemas.microsoft.com/office/powerpoint/2010/main" val="106476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9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838200" y="2154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GB"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CASCAID in numbers</a:t>
            </a:r>
          </a:p>
        </p:txBody>
      </p:sp>
    </p:spTree>
    <p:extLst>
      <p:ext uri="{BB962C8B-B14F-4D97-AF65-F5344CB8AC3E}">
        <p14:creationId xmlns:p14="http://schemas.microsoft.com/office/powerpoint/2010/main" val="306275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1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3574943" y="5548392"/>
            <a:ext cx="74805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CONNECTED FROM BIRTH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Born 1990s to 2010 </a:t>
            </a:r>
          </a:p>
        </p:txBody>
      </p:sp>
    </p:spTree>
    <p:extLst>
      <p:ext uri="{BB962C8B-B14F-4D97-AF65-F5344CB8AC3E}">
        <p14:creationId xmlns:p14="http://schemas.microsoft.com/office/powerpoint/2010/main" val="58350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Shape 256"/>
          <p:cNvGrpSpPr/>
          <p:nvPr/>
        </p:nvGrpSpPr>
        <p:grpSpPr>
          <a:xfrm>
            <a:off x="2603518" y="28"/>
            <a:ext cx="9567076" cy="6726570"/>
            <a:chOff x="3239143" y="588937"/>
            <a:chExt cx="5889243" cy="5718900"/>
          </a:xfrm>
        </p:grpSpPr>
        <p:pic>
          <p:nvPicPr>
            <p:cNvPr id="257" name="Shape 257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9143" y="588937"/>
              <a:ext cx="1410300" cy="571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Shape 25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987" y="588937"/>
              <a:ext cx="4463400" cy="5718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Shape 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624" y="1204601"/>
            <a:ext cx="10402800" cy="444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9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586" y="-438"/>
            <a:ext cx="12345300" cy="691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07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395" y="1222871"/>
            <a:ext cx="11513100" cy="46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Careers young people are </a:t>
            </a:r>
            <a:r>
              <a:rPr lang="en-GB"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interested in (favourited)</a:t>
            </a:r>
          </a:p>
        </p:txBody>
      </p:sp>
    </p:spTree>
    <p:extLst>
      <p:ext uri="{BB962C8B-B14F-4D97-AF65-F5344CB8AC3E}">
        <p14:creationId xmlns:p14="http://schemas.microsoft.com/office/powerpoint/2010/main" val="197832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767</Words>
  <Application>Microsoft Macintosh PowerPoint</Application>
  <PresentationFormat>Custom</PresentationFormat>
  <Paragraphs>136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Agenda</vt:lpstr>
      <vt:lpstr>PowerPoint Presentation</vt:lpstr>
      <vt:lpstr>PowerPoint Presentation</vt:lpstr>
      <vt:lpstr>CASCAID in numbers</vt:lpstr>
      <vt:lpstr>PowerPoint Presentation</vt:lpstr>
      <vt:lpstr>PowerPoint Presentation</vt:lpstr>
      <vt:lpstr>PowerPoint Presentation</vt:lpstr>
      <vt:lpstr>Careers young people are interested in (favourited)</vt:lpstr>
      <vt:lpstr>Careers young people are exploring the most (viewed the most)</vt:lpstr>
      <vt:lpstr>Feelings skills responses</vt:lpstr>
      <vt:lpstr>CASCAID data – Market sector</vt:lpstr>
      <vt:lpstr>CASCAID data</vt:lpstr>
      <vt:lpstr>PowerPoint Presentation</vt:lpstr>
      <vt:lpstr>PowerPoint Presentation</vt:lpstr>
      <vt:lpstr>Youth Employment UK</vt:lpstr>
      <vt:lpstr>PowerPoint Presentation</vt:lpstr>
      <vt:lpstr>What is the Young Professional Membership?</vt:lpstr>
      <vt:lpstr>Influencing Policy</vt:lpstr>
      <vt:lpstr>The Benefits of our Community Membership </vt:lpstr>
      <vt:lpstr>Ben Fisher - Youth Ambassador</vt:lpstr>
      <vt:lpstr>Recognising Talent</vt:lpstr>
      <vt:lpstr>Vacancy and Attraction</vt:lpstr>
      <vt:lpstr>Vacancy and Attraction</vt:lpstr>
      <vt:lpstr>Application Process</vt:lpstr>
      <vt:lpstr>Application Process</vt:lpstr>
      <vt:lpstr>Interview &amp; Selection Process</vt:lpstr>
      <vt:lpstr>Talent Match Mark - championing youth friendly employers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Lauren Mitchell </cp:lastModifiedBy>
  <cp:revision>3</cp:revision>
  <dcterms:modified xsi:type="dcterms:W3CDTF">2017-06-29T14:46:57Z</dcterms:modified>
</cp:coreProperties>
</file>