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888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4195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47699" y="390596"/>
            <a:ext cx="11709401" cy="1625601"/>
          </a:xfrm>
          <a:prstGeom prst="rect">
            <a:avLst/>
          </a:prstGeom>
          <a:ln w="3175">
            <a:round/>
          </a:ln>
        </p:spPr>
        <p:txBody>
          <a:bodyPr lIns="38100" tIns="38100" rIns="38100" bIns="38100">
            <a:noAutofit/>
          </a:bodyPr>
          <a:lstStyle>
            <a:lvl1pPr defTabSz="921173"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647699" y="2273300"/>
            <a:ext cx="11709401" cy="6436926"/>
          </a:xfrm>
          <a:prstGeom prst="rect">
            <a:avLst/>
          </a:prstGeom>
          <a:ln w="3175">
            <a:round/>
          </a:ln>
        </p:spPr>
        <p:txBody>
          <a:bodyPr lIns="38100" tIns="38100" rIns="38100" bIns="38100" anchor="t">
            <a:noAutofit/>
          </a:bodyPr>
          <a:lstStyle>
            <a:lvl1pPr marL="327313" indent="-327313" defTabSz="921173">
              <a:spcBef>
                <a:spcPts val="1500"/>
              </a:spcBef>
              <a:buClr>
                <a:srgbClr val="000000"/>
              </a:buClr>
              <a:buSzPct val="100000"/>
              <a:buFont typeface="Arial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27910" indent="-270710" defTabSz="921173">
              <a:spcBef>
                <a:spcPts val="1300"/>
              </a:spcBef>
              <a:buClr>
                <a:srgbClr val="000000"/>
              </a:buClr>
              <a:buSzPct val="100000"/>
              <a:buFont typeface="Arial"/>
              <a:buChar char="–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16105" indent="-201705" defTabSz="921173">
              <a:spcBef>
                <a:spcPts val="1100"/>
              </a:spcBef>
              <a:buClr>
                <a:srgbClr val="000000"/>
              </a:buClr>
              <a:buSzPct val="100000"/>
              <a:buFont typeface="Arial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567542" indent="-195942" defTabSz="921173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2024742" indent="-195942" defTabSz="921173">
              <a:spcBef>
                <a:spcPts val="900"/>
              </a:spcBef>
              <a:buClr>
                <a:srgbClr val="000000"/>
              </a:buClr>
              <a:buSzPct val="100000"/>
              <a:buFont typeface="Arial"/>
              <a:buChar char="»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2080134" y="9255336"/>
            <a:ext cx="274428" cy="279401"/>
          </a:xfrm>
          <a:prstGeom prst="rect">
            <a:avLst/>
          </a:prstGeom>
          <a:ln w="3175">
            <a:round/>
          </a:ln>
        </p:spPr>
        <p:txBody>
          <a:bodyPr lIns="38100" tIns="38100" rIns="38100" bIns="38100" anchor="ctr"/>
          <a:lstStyle>
            <a:lvl1pPr algn="r" defTabSz="921173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264355" y="252870"/>
            <a:ext cx="10458028" cy="243840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defTabSz="577991">
              <a:defRPr sz="8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1264355" y="2763519"/>
            <a:ext cx="10458028" cy="5707664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1093107" indent="-775607" defTabSz="577991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537607" indent="-775607" defTabSz="577991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982107" indent="-775607" defTabSz="577991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426607" indent="-775607" defTabSz="577991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871107" indent="-775607" defTabSz="577991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313169" y="9229795"/>
            <a:ext cx="360399" cy="385799"/>
          </a:xfrm>
          <a:prstGeom prst="rect">
            <a:avLst/>
          </a:prstGeom>
        </p:spPr>
        <p:txBody>
          <a:bodyPr lIns="72248" tIns="72248" rIns="72248" bIns="72248"/>
          <a:lstStyle>
            <a:lvl1pPr defTabSz="577991">
              <a:defRPr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  <a:ln>
            <a:round/>
          </a:ln>
        </p:spPr>
        <p:txBody>
          <a:bodyPr lIns="54186" tIns="54186" rIns="54186" bIns="54186">
            <a:noAutofit/>
          </a:bodyPr>
          <a:lstStyle>
            <a:lvl1pPr defTabSz="650240">
              <a:defRPr sz="6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t">
            <a:noAutofit/>
          </a:bodyPr>
          <a:lstStyle>
            <a:lvl1pPr marL="0" indent="0" algn="ctr" defTabSz="650240">
              <a:spcBef>
                <a:spcPts val="1000"/>
              </a:spcBef>
              <a:buClr>
                <a:srgbClr val="9A9A9A"/>
              </a:buClr>
              <a:buSzTx/>
              <a:buNone/>
              <a:defRPr sz="4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50240" indent="0" algn="ctr" defTabSz="650240">
              <a:spcBef>
                <a:spcPts val="900"/>
              </a:spcBef>
              <a:buClr>
                <a:srgbClr val="9A9A9A"/>
              </a:buClr>
              <a:buSz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00480" indent="0" algn="ctr" defTabSz="650240">
              <a:spcBef>
                <a:spcPts val="800"/>
              </a:spcBef>
              <a:buClr>
                <a:srgbClr val="9A9A9A"/>
              </a:buClr>
              <a:buSzTx/>
              <a:buNone/>
              <a:defRPr sz="3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950720" indent="0" algn="ctr" defTabSz="650240">
              <a:spcBef>
                <a:spcPts val="600"/>
              </a:spcBef>
              <a:buClr>
                <a:srgbClr val="9A9A9A"/>
              </a:buClr>
              <a:buSz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600960" indent="0" algn="ctr" defTabSz="650240">
              <a:spcBef>
                <a:spcPts val="600"/>
              </a:spcBef>
              <a:buClr>
                <a:srgbClr val="9A9A9A"/>
              </a:buClr>
              <a:buSz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2027508" y="9203972"/>
            <a:ext cx="327052" cy="34967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/>
          <a:lstStyle>
            <a:lvl1pPr algn="r" defTabSz="650240"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975359" y="-1"/>
            <a:ext cx="11054082" cy="3359575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282417"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975359" y="2835768"/>
            <a:ext cx="11054082" cy="6917832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06004" marR="57799" indent="-465364" defTabSz="1282417">
              <a:spcBef>
                <a:spcPts val="1000"/>
              </a:spcBef>
              <a:buSzPct val="100000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87499" marR="57799" indent="-389659" defTabSz="1282417">
              <a:spcBef>
                <a:spcPts val="900"/>
              </a:spcBef>
              <a:buSzPct val="100000"/>
              <a:buChar char="–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66767" marR="57799" indent="-311727" defTabSz="1282417">
              <a:spcBef>
                <a:spcPts val="800"/>
              </a:spcBef>
              <a:buSzPct val="100000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26564" marR="57799" indent="-314325" defTabSz="1282417">
              <a:spcBef>
                <a:spcPts val="600"/>
              </a:spcBef>
              <a:buSzPct val="100000"/>
              <a:buChar char="–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83764" marR="57799" indent="-314325" defTabSz="1282417">
              <a:spcBef>
                <a:spcPts val="600"/>
              </a:spcBef>
              <a:buSzPct val="100000"/>
              <a:buChar char="»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10522192" y="8886613"/>
            <a:ext cx="309599" cy="328525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975359" y="-1"/>
            <a:ext cx="11054082" cy="3359574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490696" marR="57799" indent="-450056" defTabSz="1300480">
              <a:spcBef>
                <a:spcPts val="10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65232" marR="57799" indent="-367392" defTabSz="1300480">
              <a:spcBef>
                <a:spcPts val="900"/>
              </a:spcBef>
              <a:buSzPct val="100000"/>
              <a:buChar char="–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40789" marR="57799" indent="-285750" defTabSz="1300480">
              <a:spcBef>
                <a:spcPts val="700"/>
              </a:spcBef>
              <a:buSzPct val="100000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86559" marR="57799" indent="-274319" defTabSz="1300480">
              <a:spcBef>
                <a:spcPts val="600"/>
              </a:spcBef>
              <a:buSzPct val="100000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43759" marR="57799" indent="-274319" defTabSz="1300480">
              <a:spcBef>
                <a:spcPts val="600"/>
              </a:spcBef>
              <a:buSzPct val="100000"/>
              <a:buChar char="»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10483164" y="8886613"/>
            <a:ext cx="383219" cy="366451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975359" y="-1"/>
            <a:ext cx="11054082" cy="3359575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sz="6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12127" marR="57799" indent="-471487" defTabSz="1300480">
              <a:spcBef>
                <a:spcPts val="1000"/>
              </a:spcBef>
              <a:buSzPct val="100000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85643" marR="57799" indent="-387803" defTabSz="1300480">
              <a:spcBef>
                <a:spcPts val="900"/>
              </a:spcBef>
              <a:buSzPct val="100000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78889" marR="57799" indent="-323850" defTabSz="1300480">
              <a:spcBef>
                <a:spcPts val="700"/>
              </a:spcBef>
              <a:buSzPct val="100000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32279" marR="57799" indent="-320039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89479" marR="57799" indent="-320039" defTabSz="1300480">
              <a:spcBef>
                <a:spcPts val="600"/>
              </a:spcBef>
              <a:buSzPct val="100000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10469037" y="8886613"/>
            <a:ext cx="411472" cy="403720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  <a:ln w="3175">
            <a:round/>
          </a:ln>
        </p:spPr>
        <p:txBody>
          <a:bodyPr lIns="54186" tIns="54186" rIns="54186" bIns="54186">
            <a:noAutofit/>
          </a:bodyPr>
          <a:lstStyle>
            <a:lvl1pPr defTabSz="650240"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1950719" y="5527040"/>
            <a:ext cx="9103361" cy="2492588"/>
          </a:xfrm>
          <a:prstGeom prst="rect">
            <a:avLst/>
          </a:prstGeom>
          <a:ln w="3175">
            <a:round/>
          </a:ln>
        </p:spPr>
        <p:txBody>
          <a:bodyPr lIns="54186" tIns="54186" rIns="54186" bIns="54186" anchor="t">
            <a:noAutofit/>
          </a:bodyPr>
          <a:lstStyle>
            <a:lvl1pPr marL="0" indent="0" algn="ctr" defTabSz="650240">
              <a:spcBef>
                <a:spcPts val="1000"/>
              </a:spcBef>
              <a:buClr>
                <a:srgbClr val="9A9A9A"/>
              </a:buClr>
              <a:buSzTx/>
              <a:buNone/>
              <a:defRPr sz="4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650240" indent="0" algn="ctr" defTabSz="650240">
              <a:spcBef>
                <a:spcPts val="900"/>
              </a:spcBef>
              <a:buClr>
                <a:srgbClr val="9A9A9A"/>
              </a:buClr>
              <a:buSzTx/>
              <a:buNone/>
              <a:defRPr sz="3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300480" indent="0" algn="ctr" defTabSz="650240">
              <a:spcBef>
                <a:spcPts val="800"/>
              </a:spcBef>
              <a:buClr>
                <a:srgbClr val="9A9A9A"/>
              </a:buClr>
              <a:buSzTx/>
              <a:buNone/>
              <a:defRPr sz="3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950720" indent="0" algn="ctr" defTabSz="650240">
              <a:spcBef>
                <a:spcPts val="600"/>
              </a:spcBef>
              <a:buClr>
                <a:srgbClr val="9A9A9A"/>
              </a:buClr>
              <a:buSz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600960" indent="0" algn="ctr" defTabSz="650240">
              <a:spcBef>
                <a:spcPts val="600"/>
              </a:spcBef>
              <a:buClr>
                <a:srgbClr val="9A9A9A"/>
              </a:buClr>
              <a:buSz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12053255" y="9216672"/>
            <a:ext cx="301305" cy="324274"/>
          </a:xfrm>
          <a:prstGeom prst="rect">
            <a:avLst/>
          </a:prstGeom>
          <a:ln w="3175">
            <a:round/>
          </a:ln>
        </p:spPr>
        <p:txBody>
          <a:bodyPr lIns="54186" tIns="54186" rIns="54186" bIns="54186" anchor="ctr"/>
          <a:lstStyle>
            <a:lvl1pPr algn="r" defTabSz="650240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975359" y="-1"/>
            <a:ext cx="11054082" cy="3359575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6896" marR="57798" indent="-56896" defTabSz="1174044"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975359" y="2835768"/>
            <a:ext cx="11054082" cy="6917832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19747" marR="57798" indent="-480059" defTabSz="1174044">
              <a:spcBef>
                <a:spcPts val="900"/>
              </a:spcBef>
              <a:buClr>
                <a:srgbClr val="000000"/>
              </a:buClr>
              <a:buSzPct val="100000"/>
              <a:buFont typeface="Times New Roman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850900" marR="57798" indent="-404812" defTabSz="1174044"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buChar char="–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15014" marR="57798" indent="-311727" defTabSz="1174044"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65287" marR="57798" indent="-304800" defTabSz="1174044"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22487" marR="57798" indent="-304800" defTabSz="1174044"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buChar char="»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xfrm>
            <a:off x="10509532" y="8886613"/>
            <a:ext cx="334999" cy="340146"/>
          </a:xfrm>
          <a:prstGeom prst="rect">
            <a:avLst/>
          </a:prstGeom>
        </p:spPr>
        <p:txBody>
          <a:bodyPr lIns="72248" tIns="72248" rIns="72248" bIns="72248"/>
          <a:lstStyle>
            <a:lvl1pPr defTabSz="740551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975359" y="-1"/>
            <a:ext cx="11054082" cy="3359574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300480"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490696" marR="57799" indent="-450056" defTabSz="1300480">
              <a:spcBef>
                <a:spcPts val="10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65232" marR="57799" indent="-367392" defTabSz="1300480">
              <a:spcBef>
                <a:spcPts val="900"/>
              </a:spcBef>
              <a:buSzPct val="100000"/>
              <a:buChar char="–"/>
              <a:defRPr sz="3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40789" marR="57799" indent="-285750" defTabSz="1300480">
              <a:spcBef>
                <a:spcPts val="700"/>
              </a:spcBef>
              <a:buSzPct val="100000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686559" marR="57799" indent="-274319" defTabSz="1300480">
              <a:spcBef>
                <a:spcPts val="600"/>
              </a:spcBef>
              <a:buSzPct val="100000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43759" marR="57799" indent="-274319" defTabSz="1300480">
              <a:spcBef>
                <a:spcPts val="600"/>
              </a:spcBef>
              <a:buSzPct val="100000"/>
              <a:buChar char="»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0483164" y="8886613"/>
            <a:ext cx="383219" cy="366451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 sz="16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12027508" y="9203972"/>
            <a:ext cx="327052" cy="349674"/>
          </a:xfrm>
          <a:prstGeom prst="rect">
            <a:avLst/>
          </a:prstGeom>
          <a:ln>
            <a:round/>
          </a:ln>
        </p:spPr>
        <p:txBody>
          <a:bodyPr lIns="54186" tIns="54186" rIns="54186" bIns="54186" anchor="ctr"/>
          <a:lstStyle>
            <a:lvl1pPr algn="r" defTabSz="650240"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12080134" y="9255336"/>
            <a:ext cx="274428" cy="279401"/>
          </a:xfrm>
          <a:prstGeom prst="rect">
            <a:avLst/>
          </a:prstGeom>
          <a:ln w="3175">
            <a:round/>
          </a:ln>
        </p:spPr>
        <p:txBody>
          <a:bodyPr lIns="38100" tIns="38100" rIns="38100" bIns="38100" anchor="ctr"/>
          <a:lstStyle>
            <a:lvl1pPr algn="r" defTabSz="921173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75359" y="-1"/>
            <a:ext cx="11054082" cy="3359575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7799" marR="57799" defTabSz="1282417">
              <a:defRPr sz="5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975359" y="2835768"/>
            <a:ext cx="11054082" cy="6917832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20700" marR="57799" indent="-480059" defTabSz="1282417">
              <a:spcBef>
                <a:spcPts val="1000"/>
              </a:spcBef>
              <a:buSzPct val="100000"/>
              <a:defRPr sz="4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2652" marR="57799" indent="-404812" defTabSz="1282417">
              <a:spcBef>
                <a:spcPts val="900"/>
              </a:spcBef>
              <a:buSzPct val="100000"/>
              <a:buChar char="–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66767" marR="57799" indent="-311727" defTabSz="1282417">
              <a:spcBef>
                <a:spcPts val="700"/>
              </a:spcBef>
              <a:buSzPct val="100000"/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717039" marR="57799" indent="-304800" defTabSz="1282417">
              <a:spcBef>
                <a:spcPts val="600"/>
              </a:spcBef>
              <a:buSzPct val="100000"/>
              <a:buChar char="–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174239" marR="57799" indent="-304800" defTabSz="1282417">
              <a:spcBef>
                <a:spcPts val="600"/>
              </a:spcBef>
              <a:buSzPct val="100000"/>
              <a:buChar char="»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sldNum" sz="quarter" idx="2"/>
          </p:nvPr>
        </p:nvSpPr>
        <p:spPr>
          <a:xfrm>
            <a:off x="10511185" y="8886613"/>
            <a:ext cx="334999" cy="340146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975359" y="3029937"/>
            <a:ext cx="11054081" cy="2090703"/>
          </a:xfrm>
          <a:prstGeom prst="rect">
            <a:avLst/>
          </a:prstGeom>
          <a:ln w="3175">
            <a:round/>
          </a:ln>
        </p:spPr>
        <p:txBody>
          <a:bodyPr lIns="54186" tIns="54186" rIns="54186" bIns="54186">
            <a:noAutofit/>
          </a:bodyPr>
          <a:lstStyle>
            <a:lvl1pPr defTabSz="457200">
              <a:defRPr sz="5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1950719" y="5527040"/>
            <a:ext cx="9103361" cy="2492588"/>
          </a:xfrm>
          <a:prstGeom prst="rect">
            <a:avLst/>
          </a:prstGeom>
          <a:ln w="3175">
            <a:round/>
          </a:ln>
        </p:spPr>
        <p:txBody>
          <a:bodyPr lIns="54186" tIns="54186" rIns="54186" bIns="54186" anchor="t">
            <a:noAutofit/>
          </a:bodyPr>
          <a:lstStyle>
            <a:lvl1pPr marL="0" indent="0" algn="ctr" defTabSz="457200">
              <a:spcBef>
                <a:spcPts val="700"/>
              </a:spcBef>
              <a:buClr>
                <a:srgbClr val="9A9A9A"/>
              </a:buClr>
              <a:buSzTx/>
              <a:buNone/>
              <a:defRPr sz="3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457200" indent="0" algn="ctr" defTabSz="457200">
              <a:spcBef>
                <a:spcPts val="600"/>
              </a:spcBef>
              <a:buClr>
                <a:srgbClr val="9A9A9A"/>
              </a:buClr>
              <a:buSzTx/>
              <a:buNone/>
              <a:defRPr sz="3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914400" indent="0" algn="ctr" defTabSz="457200">
              <a:spcBef>
                <a:spcPts val="500"/>
              </a:spcBef>
              <a:buClr>
                <a:srgbClr val="9A9A9A"/>
              </a:buClr>
              <a:buSz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371600" indent="0" algn="ctr" defTabSz="457200">
              <a:spcBef>
                <a:spcPts val="400"/>
              </a:spcBef>
              <a:buClr>
                <a:srgbClr val="9A9A9A"/>
              </a:buClr>
              <a:buSzTx/>
              <a:buNone/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1828800" indent="0" algn="ctr" defTabSz="457200">
              <a:spcBef>
                <a:spcPts val="400"/>
              </a:spcBef>
              <a:buClr>
                <a:srgbClr val="9A9A9A"/>
              </a:buClr>
              <a:buSzTx/>
              <a:buNone/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xfrm>
            <a:off x="12091876" y="9242072"/>
            <a:ext cx="262684" cy="273474"/>
          </a:xfrm>
          <a:prstGeom prst="rect">
            <a:avLst/>
          </a:prstGeom>
          <a:ln w="3175">
            <a:round/>
          </a:ln>
        </p:spPr>
        <p:txBody>
          <a:bodyPr lIns="54186" tIns="54186" rIns="54186" bIns="54186" anchor="ctr"/>
          <a:lstStyle>
            <a:lvl1pPr algn="r" defTabSz="457200">
              <a:defRPr sz="11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pn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HU Slide 1 People First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62" name="HU%20Team%202016%20slid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hu logo ®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3119" y="-270934"/>
            <a:ext cx="9645228" cy="10712684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798105" y="3993448"/>
            <a:ext cx="8207793" cy="218392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/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Small Employer of the year </a:t>
            </a:r>
          </a:p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2015</a:t>
            </a:r>
          </a:p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Georgia"/>
                <a:ea typeface="Georgia"/>
                <a:cs typeface="Georgia"/>
                <a:sym typeface="Georgia"/>
              </a:rPr>
              <a:t>2016</a:t>
            </a:r>
          </a:p>
        </p:txBody>
      </p:sp>
      <p:pic>
        <p:nvPicPr>
          <p:cNvPr id="266" name="Unknow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3251" y="1111250"/>
            <a:ext cx="2857501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hu logo ®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3119" y="-270934"/>
            <a:ext cx="9645228" cy="1071268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2660772" y="1101554"/>
            <a:ext cx="4802605" cy="70747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Youth Board</a:t>
            </a:r>
          </a:p>
        </p:txBody>
      </p:sp>
      <p:pic>
        <p:nvPicPr>
          <p:cNvPr id="270" name="HU%20Team%202016%20slid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266" y="2070254"/>
            <a:ext cx="8070015" cy="605251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651933" y="5472464"/>
            <a:ext cx="8331729" cy="2813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535028" y="5734399"/>
            <a:ext cx="4802606" cy="70747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Anyone aged 16-24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hu logo ®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3119" y="-270934"/>
            <a:ext cx="9645228" cy="10712684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1678638" y="687661"/>
            <a:ext cx="6060700" cy="70747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Youth Board Activities</a:t>
            </a:r>
          </a:p>
        </p:txBody>
      </p:sp>
      <p:sp>
        <p:nvSpPr>
          <p:cNvPr id="276" name="Shape 276"/>
          <p:cNvSpPr/>
          <p:nvPr/>
        </p:nvSpPr>
        <p:spPr>
          <a:xfrm>
            <a:off x="651933" y="4631266"/>
            <a:ext cx="8331729" cy="2813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273462" y="2070340"/>
            <a:ext cx="6871052" cy="5073699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/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t>Heroes Summit</a:t>
            </a:r>
          </a:p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t>Recruitment</a:t>
            </a:r>
          </a:p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t>Programme development</a:t>
            </a:r>
          </a:p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t>Social Media</a:t>
            </a:r>
          </a:p>
          <a:p>
            <a: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pPr>
            <a:r>
              <a:t>Apprentice development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651933" y="4631266"/>
            <a:ext cx="8331729" cy="2813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3066874" y="1412851"/>
            <a:ext cx="6871052" cy="5073698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650240">
              <a:buClr>
                <a:srgbClr val="000000"/>
              </a:buClr>
              <a:buFont typeface="Georgia"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Heroes summit movie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HU Slide 1 People First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hu logo ®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3119" y="-270934"/>
            <a:ext cx="9645228" cy="10712684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-903112" y="3219820"/>
            <a:ext cx="11054082" cy="209070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650240">
              <a:buClr>
                <a:srgbClr val="000000"/>
              </a:buClr>
              <a:buFont typeface="Georgia"/>
              <a:defRPr sz="9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sz="6200">
                <a:latin typeface="Calibri"/>
                <a:ea typeface="Calibri"/>
                <a:cs typeface="Calibri"/>
                <a:sym typeface="Calibri"/>
              </a:defRPr>
            </a:pPr>
            <a:r>
              <a:rPr sz="9000">
                <a:latin typeface="Georgia"/>
                <a:ea typeface="Georgia"/>
                <a:cs typeface="Georgia"/>
                <a:sym typeface="Georgia"/>
              </a:rPr>
              <a:t>Graham Moore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hu logo ®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3119" y="-270934"/>
            <a:ext cx="9645228" cy="10712684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1065672" y="2262522"/>
            <a:ext cx="11054082" cy="209070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650240">
              <a:buClr>
                <a:srgbClr val="000000"/>
              </a:buClr>
              <a:buFont typeface="Georgia"/>
              <a:defRPr sz="9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sz="6200">
                <a:latin typeface="Calibri"/>
                <a:ea typeface="Calibri"/>
                <a:cs typeface="Calibri"/>
                <a:sym typeface="Calibri"/>
              </a:defRPr>
            </a:pPr>
            <a:r>
              <a:rPr sz="9000">
                <a:latin typeface="Georgia"/>
                <a:ea typeface="Georgia"/>
                <a:cs typeface="Georgia"/>
                <a:sym typeface="Georgia"/>
              </a:rPr>
              <a:t>Who Are We?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hysical-map-britain.png"/>
          <p:cNvPicPr>
            <a:picLocks/>
          </p:cNvPicPr>
          <p:nvPr/>
        </p:nvPicPr>
        <p:blipFill>
          <a:blip r:embed="rId2">
            <a:alphaModFix amt="30000"/>
            <a:extLst/>
          </a:blip>
          <a:stretch>
            <a:fillRect/>
          </a:stretch>
        </p:blipFill>
        <p:spPr>
          <a:xfrm>
            <a:off x="-2810934" y="-6520463"/>
            <a:ext cx="17556481" cy="1735779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2888434" y="587022"/>
            <a:ext cx="7227932" cy="8579556"/>
          </a:xfrm>
          <a:prstGeom prst="rect">
            <a:avLst/>
          </a:prstGeom>
        </p:spPr>
        <p:txBody>
          <a:bodyPr/>
          <a:lstStyle/>
          <a:p>
            <a:pPr defTabSz="914400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 sz="5400"/>
              <a:t>Between 2004-2017….</a:t>
            </a:r>
            <a:br>
              <a:rPr sz="5400"/>
            </a:br>
            <a:r>
              <a:rPr sz="5400"/>
              <a:t>humanutopia has influenced </a:t>
            </a:r>
            <a:br>
              <a:rPr sz="5400"/>
            </a:br>
            <a:endParaRPr sz="5400"/>
          </a:p>
          <a:p>
            <a:pPr defTabSz="914400">
              <a:defRPr sz="4800">
                <a:latin typeface="Georgia"/>
                <a:ea typeface="Georgia"/>
                <a:cs typeface="Georgia"/>
                <a:sym typeface="Georgia"/>
              </a:defRPr>
            </a:pPr>
            <a:r>
              <a:t>200 schools </a:t>
            </a:r>
          </a:p>
          <a:p>
            <a:pPr defTabSz="914400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rPr sz="4800"/>
              <a:t>200,000 young people</a:t>
            </a:r>
            <a:br>
              <a:rPr sz="4800"/>
            </a:br>
            <a:r>
              <a:rPr sz="4800"/>
              <a:t>25,000 adults</a:t>
            </a:r>
            <a:br>
              <a:rPr sz="4800"/>
            </a:br>
            <a:r>
              <a:rPr sz="4800"/>
              <a:t>in over 30 different UK cities and towns</a:t>
            </a:r>
          </a:p>
        </p:txBody>
      </p:sp>
      <p:pic>
        <p:nvPicPr>
          <p:cNvPr id="242" name="huclean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746" y="8380871"/>
            <a:ext cx="1011485" cy="1300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hu logo ® bl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3119" y="-270934"/>
            <a:ext cx="9645228" cy="1071268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/>
          <p:nvPr/>
        </p:nvSpPr>
        <p:spPr>
          <a:xfrm>
            <a:off x="-1065672" y="2262522"/>
            <a:ext cx="11054082" cy="2090703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186" tIns="54186" rIns="54186" bIns="54186" anchor="ctr"/>
          <a:lstStyle>
            <a:lvl1pPr defTabSz="650240">
              <a:buClr>
                <a:srgbClr val="000000"/>
              </a:buClr>
              <a:buFont typeface="Georgia"/>
              <a:defRPr sz="9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defRPr sz="6200">
                <a:latin typeface="Calibri"/>
                <a:ea typeface="Calibri"/>
                <a:cs typeface="Calibri"/>
                <a:sym typeface="Calibri"/>
              </a:defRPr>
            </a:pPr>
            <a:r>
              <a:rPr sz="9000">
                <a:latin typeface="Georgia"/>
                <a:ea typeface="Georgia"/>
                <a:cs typeface="Georgia"/>
                <a:sym typeface="Georgia"/>
              </a:rPr>
              <a:t>What do we do ?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body" idx="1"/>
          </p:nvPr>
        </p:nvSpPr>
        <p:spPr>
          <a:xfrm>
            <a:off x="650239" y="1625599"/>
            <a:ext cx="11595949" cy="5382544"/>
          </a:xfrm>
          <a:prstGeom prst="rect">
            <a:avLst/>
          </a:prstGeom>
          <a:solidFill>
            <a:srgbClr val="FF2600"/>
          </a:solidFill>
        </p:spPr>
        <p:txBody>
          <a:bodyPr/>
          <a:lstStyle/>
          <a:p>
            <a:pPr marL="545479" indent="-487680">
              <a:buClr>
                <a:srgbClr val="000000"/>
              </a:buClr>
              <a:buSzTx/>
              <a:buFont typeface="Times New Roman"/>
              <a:buNone/>
            </a:pPr>
            <a:r>
              <a:rPr sz="68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sz="6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We create and run, high impact, life-changing courses for students and adults in schools and their wider communities.</a:t>
            </a:r>
          </a:p>
        </p:txBody>
      </p:sp>
      <p:pic>
        <p:nvPicPr>
          <p:cNvPr id="248" name="huclea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0826" y="7802880"/>
            <a:ext cx="1458526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creen Shot 2016-11-28 at 07.09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9446" y="425954"/>
            <a:ext cx="9685892" cy="8576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creen Shot 2015-08-05 at 07.29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080" y="671581"/>
            <a:ext cx="7424275" cy="8410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huclean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70826" y="7802880"/>
            <a:ext cx="1458526" cy="162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0531811" y="8886613"/>
            <a:ext cx="304891" cy="343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>
            <a:spAutoFit/>
          </a:bodyPr>
          <a:lstStyle>
            <a:lvl1pPr marL="52019" marR="52019" defTabSz="1174044">
              <a:buClr>
                <a:srgbClr val="000000"/>
              </a:buClr>
              <a:buFont typeface="Times New Roman"/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4</a:t>
            </a:r>
          </a:p>
        </p:txBody>
      </p:sp>
      <p:pic>
        <p:nvPicPr>
          <p:cNvPr id="257" name="Theory of change black.png"/>
          <p:cNvPicPr>
            <a:picLocks/>
          </p:cNvPicPr>
          <p:nvPr/>
        </p:nvPicPr>
        <p:blipFill>
          <a:blip r:embed="rId2">
            <a:extLst/>
          </a:blip>
          <a:srcRect t="6051" b="12938"/>
          <a:stretch>
            <a:fillRect/>
          </a:stretch>
        </p:blipFill>
        <p:spPr>
          <a:xfrm>
            <a:off x="-1" y="1029546"/>
            <a:ext cx="13004801" cy="7424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Macintosh PowerPoint</Application>
  <PresentationFormat>Custom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PowerPoint Presentation</vt:lpstr>
      <vt:lpstr>PowerPoint Presentation</vt:lpstr>
      <vt:lpstr>PowerPoint Presentation</vt:lpstr>
      <vt:lpstr>Between 2004-2017…. humanutopia has influenced   200 schools  200,000 young people 25,000 adults in over 30 different UK cities and towns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Graham Moore</cp:lastModifiedBy>
  <cp:revision>1</cp:revision>
  <dcterms:modified xsi:type="dcterms:W3CDTF">2017-02-15T19:48:31Z</dcterms:modified>
</cp:coreProperties>
</file>