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14"/>
  </p:notesMasterIdLst>
  <p:handoutMasterIdLst>
    <p:handoutMasterId r:id="rId15"/>
  </p:handoutMasterIdLst>
  <p:sldIdLst>
    <p:sldId id="271" r:id="rId2"/>
    <p:sldId id="318" r:id="rId3"/>
    <p:sldId id="319" r:id="rId4"/>
    <p:sldId id="305" r:id="rId5"/>
    <p:sldId id="320" r:id="rId6"/>
    <p:sldId id="322" r:id="rId7"/>
    <p:sldId id="323" r:id="rId8"/>
    <p:sldId id="324" r:id="rId9"/>
    <p:sldId id="325" r:id="rId10"/>
    <p:sldId id="326" r:id="rId11"/>
    <p:sldId id="327" r:id="rId12"/>
    <p:sldId id="28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73985" autoAdjust="0"/>
  </p:normalViewPr>
  <p:slideViewPr>
    <p:cSldViewPr snapToGrid="0">
      <p:cViewPr varScale="1">
        <p:scale>
          <a:sx n="72" d="100"/>
          <a:sy n="72" d="100"/>
        </p:scale>
        <p:origin x="6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7C0A5B-F129-4BF5-AD41-0692D6498540}" type="datetimeFigureOut">
              <a:rPr lang="en-GB" smtClean="0"/>
              <a:t>21/02/2017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586D00D-497B-4334-9285-8F014F966BF3}" type="slidenum">
              <a:rPr lang="en-GB" smtClean="0"/>
              <a:t>‹#›</a:t>
            </a:fld>
            <a:endParaRPr lang="en-GB"/>
          </a:p>
        </p:txBody>
      </p:sp>
    </p:spTree>
    <p:extLst>
      <p:ext uri="{BB962C8B-B14F-4D97-AF65-F5344CB8AC3E}">
        <p14:creationId xmlns:p14="http://schemas.microsoft.com/office/powerpoint/2010/main" val="1673127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B9DC8A-1EA1-4F46-A2FF-D9BC62E45695}" type="datetimeFigureOut">
              <a:rPr lang="en-GB" smtClean="0"/>
              <a:t>21/02/2017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2C428-6EE6-41D2-91B6-FF5C6A6ADB6D}" type="slidenum">
              <a:rPr lang="en-GB" smtClean="0"/>
              <a:t>‹#›</a:t>
            </a:fld>
            <a:endParaRPr lang="en-GB"/>
          </a:p>
        </p:txBody>
      </p:sp>
    </p:spTree>
    <p:extLst>
      <p:ext uri="{BB962C8B-B14F-4D97-AF65-F5344CB8AC3E}">
        <p14:creationId xmlns:p14="http://schemas.microsoft.com/office/powerpoint/2010/main" val="1034295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22C428-6EE6-41D2-91B6-FF5C6A6ADB6D}" type="slidenum">
              <a:rPr lang="en-GB" smtClean="0"/>
              <a:t>6</a:t>
            </a:fld>
            <a:endParaRPr lang="en-GB"/>
          </a:p>
        </p:txBody>
      </p:sp>
    </p:spTree>
    <p:extLst>
      <p:ext uri="{BB962C8B-B14F-4D97-AF65-F5344CB8AC3E}">
        <p14:creationId xmlns:p14="http://schemas.microsoft.com/office/powerpoint/2010/main" val="367630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BDF68E2-58F2-4D09-BE8B-E3BD06533059}" type="datetimeFigureOut">
              <a:rPr lang="en-US" smtClean="0"/>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82452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2D6473-DF6D-4702-B328-E0DD40540A4E}" type="datetimeFigureOut">
              <a:rPr lang="en-US" smtClean="0"/>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49586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6F7E3A-B166-407D-9866-32884E7D5B37}" type="datetimeFigureOut">
              <a:rPr lang="en-US" smtClean="0"/>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8790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28FC5F6-F338-4AE4-BB23-26385BCFC423}" type="datetimeFigureOut">
              <a:rPr lang="en-US" smtClean="0"/>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4193865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2/21/2017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29293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9AB4D41-86C1-4908-B66A-0B50CEB3BF29}" type="datetimeFigureOut">
              <a:rPr lang="en-US" smtClean="0"/>
              <a:t>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61192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6426E2C-56C1-4E0D-A793-0088A7FDD37E}" type="datetimeFigureOut">
              <a:rPr lang="en-US" smtClean="0"/>
              <a:t>2/21/2017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08730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8C39B41-D8B5-4052-B551-9B5525EAA8B6}" type="datetimeFigureOut">
              <a:rPr lang="en-US" smtClean="0"/>
              <a:t>2/21/2017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0384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2/21/2017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05527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t>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83199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2/21/2017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772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24D31-43A5-475A-80CF-332C9F6DCF35}" type="datetimeFigureOut">
              <a:rPr lang="en-US" smtClean="0"/>
              <a:t>2/21/2017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008042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euk.org.uk/"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6251" y="1002162"/>
            <a:ext cx="5619750" cy="2352675"/>
          </a:xfrm>
          <a:prstGeom prst="rect">
            <a:avLst/>
          </a:prstGeom>
        </p:spPr>
      </p:pic>
      <p:sp>
        <p:nvSpPr>
          <p:cNvPr id="2" name="TextBox 1"/>
          <p:cNvSpPr txBox="1"/>
          <p:nvPr/>
        </p:nvSpPr>
        <p:spPr>
          <a:xfrm>
            <a:off x="3877056" y="3354837"/>
            <a:ext cx="4096512" cy="1200329"/>
          </a:xfrm>
          <a:prstGeom prst="rect">
            <a:avLst/>
          </a:prstGeom>
          <a:noFill/>
        </p:spPr>
        <p:txBody>
          <a:bodyPr wrap="square" rtlCol="0">
            <a:spAutoFit/>
          </a:bodyPr>
          <a:lstStyle/>
          <a:p>
            <a:pPr algn="ctr"/>
            <a:r>
              <a:rPr lang="en-GB" sz="3600" dirty="0"/>
              <a:t>Business Breakfast</a:t>
            </a:r>
          </a:p>
          <a:p>
            <a:pPr algn="ctr"/>
            <a:r>
              <a:rPr lang="en-GB" sz="3600" dirty="0"/>
              <a:t>Youth Voice</a:t>
            </a:r>
            <a:endParaRPr lang="en-US" sz="3600" dirty="0"/>
          </a:p>
        </p:txBody>
      </p:sp>
    </p:spTree>
    <p:extLst>
      <p:ext uri="{BB962C8B-B14F-4D97-AF65-F5344CB8AC3E}">
        <p14:creationId xmlns:p14="http://schemas.microsoft.com/office/powerpoint/2010/main" val="1797387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Additional Support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4100" y="-62707"/>
            <a:ext cx="2247900" cy="2181225"/>
          </a:xfrm>
          <a:prstGeom prst="rect">
            <a:avLst/>
          </a:prstGeom>
        </p:spPr>
      </p:pic>
      <p:sp>
        <p:nvSpPr>
          <p:cNvPr id="9" name="Rectangle 1"/>
          <p:cNvSpPr>
            <a:spLocks noChangeArrowheads="1"/>
          </p:cNvSpPr>
          <p:nvPr/>
        </p:nvSpPr>
        <p:spPr bwMode="auto">
          <a:xfrm>
            <a:off x="344556" y="1992079"/>
            <a:ext cx="617219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“The Youth friendly framework gives organisations the tools and support they need to ensure their organisation is positioned to maximise the potential of the young people it engages as employees, customers or other stakeholders.”</a:t>
            </a: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2400" dirty="0">
                <a:latin typeface="Calibri" panose="020F0502020204030204" pitchFamily="34" charset="0"/>
                <a:cs typeface="Calibri" panose="020F0502020204030204" pitchFamily="34" charset="0"/>
              </a:rPr>
              <a:t>Iain Salisbury, CEO </a:t>
            </a:r>
            <a:r>
              <a:rPr lang="en-GB" altLang="en-US" sz="2400" dirty="0" err="1">
                <a:latin typeface="Calibri" panose="020F0502020204030204" pitchFamily="34" charset="0"/>
                <a:cs typeface="Calibri" panose="020F0502020204030204" pitchFamily="34" charset="0"/>
              </a:rPr>
              <a:t>leardirect</a:t>
            </a: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sp>
        <p:nvSpPr>
          <p:cNvPr id="10" name="TextBox 9"/>
          <p:cNvSpPr txBox="1"/>
          <p:nvPr/>
        </p:nvSpPr>
        <p:spPr>
          <a:xfrm>
            <a:off x="6420677" y="1992079"/>
            <a:ext cx="5118653" cy="3785652"/>
          </a:xfrm>
          <a:prstGeom prst="rect">
            <a:avLst/>
          </a:prstGeom>
          <a:noFill/>
        </p:spPr>
        <p:txBody>
          <a:bodyPr wrap="square" rtlCol="0">
            <a:spAutoFit/>
          </a:bodyPr>
          <a:lstStyle/>
          <a:p>
            <a:r>
              <a:rPr lang="en-GB" sz="2000" dirty="0"/>
              <a:t>“ The Youth Friendly Employment Framework is an excellent tool that highlights, to employers, the wide spectrum of ways they can support young people both as employees and across the wider community. If every employer implemented just some of these recommendations we would see  many of the career barriers young people face disappear.”</a:t>
            </a:r>
          </a:p>
          <a:p>
            <a:r>
              <a:rPr lang="en-GB" sz="2000" dirty="0"/>
              <a:t> </a:t>
            </a:r>
          </a:p>
          <a:p>
            <a:r>
              <a:rPr lang="en-GB" sz="2000" dirty="0"/>
              <a:t>Marie Graham</a:t>
            </a:r>
          </a:p>
          <a:p>
            <a:r>
              <a:rPr lang="en-GB" sz="2000" dirty="0"/>
              <a:t>Greater Manchester Talent Match Programme Manager</a:t>
            </a:r>
          </a:p>
        </p:txBody>
      </p:sp>
    </p:spTree>
    <p:extLst>
      <p:ext uri="{BB962C8B-B14F-4D97-AF65-F5344CB8AC3E}">
        <p14:creationId xmlns:p14="http://schemas.microsoft.com/office/powerpoint/2010/main" val="211604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next?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4100" y="-62707"/>
            <a:ext cx="2247900" cy="2181225"/>
          </a:xfrm>
          <a:prstGeom prst="rect">
            <a:avLst/>
          </a:prstGeom>
        </p:spPr>
      </p:pic>
      <p:sp>
        <p:nvSpPr>
          <p:cNvPr id="3" name="TextBox 2"/>
          <p:cNvSpPr txBox="1"/>
          <p:nvPr/>
        </p:nvSpPr>
        <p:spPr>
          <a:xfrm>
            <a:off x="967408" y="1934817"/>
            <a:ext cx="9329531" cy="2677656"/>
          </a:xfrm>
          <a:prstGeom prst="rect">
            <a:avLst/>
          </a:prstGeom>
          <a:noFill/>
        </p:spPr>
        <p:txBody>
          <a:bodyPr wrap="square" rtlCol="0">
            <a:spAutoFit/>
          </a:bodyPr>
          <a:lstStyle/>
          <a:p>
            <a:pPr marL="285750" indent="-285750">
              <a:buFont typeface="Arial" panose="020B0604020202020204" pitchFamily="34" charset="0"/>
              <a:buChar char="•"/>
            </a:pPr>
            <a:r>
              <a:rPr lang="en-GB" sz="2400" dirty="0"/>
              <a:t>A small selection of employers will be able to express an interest in being part of research group</a:t>
            </a:r>
          </a:p>
          <a:p>
            <a:pPr marL="285750" indent="-285750">
              <a:buFont typeface="Arial" panose="020B0604020202020204" pitchFamily="34" charset="0"/>
              <a:buChar char="•"/>
            </a:pPr>
            <a:r>
              <a:rPr lang="en-GB" sz="2400" dirty="0"/>
              <a:t>Expressions of interest to be a regional delivery partner are now open</a:t>
            </a:r>
          </a:p>
          <a:p>
            <a:pPr marL="285750" indent="-285750">
              <a:buFont typeface="Arial" panose="020B0604020202020204" pitchFamily="34" charset="0"/>
              <a:buChar char="•"/>
            </a:pPr>
            <a:r>
              <a:rPr lang="en-GB" sz="2400" dirty="0"/>
              <a:t>Organisations who wish to support the development of the work are invited to talk to the Youth Employment UK team</a:t>
            </a:r>
          </a:p>
          <a:p>
            <a:pPr marL="285750" indent="-285750">
              <a:buFont typeface="Arial" panose="020B0604020202020204" pitchFamily="34" charset="0"/>
              <a:buChar char="•"/>
            </a:pPr>
            <a:r>
              <a:rPr lang="en-GB" sz="2400" dirty="0"/>
              <a:t>Youth Employment UK Community Members can now access the framework and supporting resources</a:t>
            </a:r>
          </a:p>
        </p:txBody>
      </p:sp>
    </p:spTree>
    <p:extLst>
      <p:ext uri="{BB962C8B-B14F-4D97-AF65-F5344CB8AC3E}">
        <p14:creationId xmlns:p14="http://schemas.microsoft.com/office/powerpoint/2010/main" val="2549265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2096" y="816552"/>
            <a:ext cx="7387808" cy="3092862"/>
          </a:xfrm>
          <a:prstGeom prst="rect">
            <a:avLst/>
          </a:prstGeom>
        </p:spPr>
      </p:pic>
      <p:sp>
        <p:nvSpPr>
          <p:cNvPr id="3" name="Subtitle 2"/>
          <p:cNvSpPr>
            <a:spLocks noGrp="1"/>
          </p:cNvSpPr>
          <p:nvPr>
            <p:ph type="subTitle" idx="1"/>
          </p:nvPr>
        </p:nvSpPr>
        <p:spPr/>
        <p:txBody>
          <a:bodyPr>
            <a:normAutofit/>
          </a:bodyPr>
          <a:lstStyle/>
          <a:p>
            <a:r>
              <a:rPr lang="en-GB" sz="3600" dirty="0">
                <a:hlinkClick r:id="rId3"/>
              </a:rPr>
              <a:t>www.yeuk.org.uk</a:t>
            </a:r>
            <a:endParaRPr lang="en-GB" sz="3600" dirty="0"/>
          </a:p>
          <a:p>
            <a:r>
              <a:rPr lang="en-GB" sz="3600" dirty="0"/>
              <a:t>ljr@yeuk.org.uk</a:t>
            </a:r>
          </a:p>
        </p:txBody>
      </p:sp>
    </p:spTree>
    <p:extLst>
      <p:ext uri="{BB962C8B-B14F-4D97-AF65-F5344CB8AC3E}">
        <p14:creationId xmlns:p14="http://schemas.microsoft.com/office/powerpoint/2010/main" val="2437839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Welcome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4100" y="-62707"/>
            <a:ext cx="2247900" cy="2181225"/>
          </a:xfrm>
          <a:prstGeom prst="rect">
            <a:avLst/>
          </a:prstGeom>
        </p:spPr>
      </p:pic>
      <p:sp>
        <p:nvSpPr>
          <p:cNvPr id="3" name="Content Placeholder 2"/>
          <p:cNvSpPr>
            <a:spLocks noGrp="1"/>
          </p:cNvSpPr>
          <p:nvPr>
            <p:ph idx="1"/>
          </p:nvPr>
        </p:nvSpPr>
        <p:spPr/>
        <p:txBody>
          <a:bodyPr>
            <a:normAutofit/>
          </a:bodyPr>
          <a:lstStyle/>
          <a:p>
            <a:pPr marL="0" indent="0">
              <a:buNone/>
            </a:pPr>
            <a:endParaRPr lang="en-GB" dirty="0"/>
          </a:p>
          <a:p>
            <a:pPr marL="0" indent="0" algn="ctr">
              <a:buNone/>
            </a:pPr>
            <a:r>
              <a:rPr lang="en-GB" sz="4400" dirty="0"/>
              <a:t>L</a:t>
            </a:r>
            <a:r>
              <a:rPr lang="en-US" sz="4400" dirty="0"/>
              <a:t>aura-Jane Rawlings</a:t>
            </a:r>
          </a:p>
          <a:p>
            <a:pPr marL="0" indent="0" algn="ctr">
              <a:buNone/>
            </a:pPr>
            <a:r>
              <a:rPr lang="en-GB" sz="4400" dirty="0"/>
              <a:t>C</a:t>
            </a:r>
            <a:r>
              <a:rPr lang="en-US" sz="4400" dirty="0"/>
              <a:t>EO </a:t>
            </a:r>
            <a:br>
              <a:rPr lang="en-US" sz="4400" dirty="0"/>
            </a:br>
            <a:r>
              <a:rPr lang="en-US" sz="4400" dirty="0"/>
              <a:t>Youth Employment UK</a:t>
            </a:r>
          </a:p>
        </p:txBody>
      </p:sp>
    </p:spTree>
    <p:extLst>
      <p:ext uri="{BB962C8B-B14F-4D97-AF65-F5344CB8AC3E}">
        <p14:creationId xmlns:p14="http://schemas.microsoft.com/office/powerpoint/2010/main" val="1672235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Agenda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4100" y="-62707"/>
            <a:ext cx="2247900" cy="2181225"/>
          </a:xfrm>
          <a:prstGeom prst="rect">
            <a:avLst/>
          </a:prstGeom>
        </p:spPr>
      </p:pic>
      <p:sp>
        <p:nvSpPr>
          <p:cNvPr id="3" name="Content Placeholder 2"/>
          <p:cNvSpPr>
            <a:spLocks noGrp="1"/>
          </p:cNvSpPr>
          <p:nvPr>
            <p:ph idx="1"/>
          </p:nvPr>
        </p:nvSpPr>
        <p:spPr/>
        <p:txBody>
          <a:bodyPr>
            <a:normAutofit/>
          </a:bodyPr>
          <a:lstStyle/>
          <a:p>
            <a:pPr marL="0" indent="0">
              <a:buNone/>
            </a:pPr>
            <a:endParaRPr lang="en-GB" dirty="0"/>
          </a:p>
          <a:p>
            <a:r>
              <a:rPr lang="en-GB" dirty="0"/>
              <a:t>About Youth Employment UK</a:t>
            </a:r>
          </a:p>
          <a:p>
            <a:r>
              <a:rPr lang="en-GB" dirty="0"/>
              <a:t>Youth Friendly Employment Framework</a:t>
            </a:r>
          </a:p>
          <a:p>
            <a:r>
              <a:rPr lang="en-GB" dirty="0" err="1"/>
              <a:t>Humanutopia</a:t>
            </a:r>
            <a:endParaRPr lang="en-GB" dirty="0"/>
          </a:p>
          <a:p>
            <a:r>
              <a:rPr lang="en-GB" dirty="0" err="1"/>
              <a:t>Costain</a:t>
            </a:r>
            <a:endParaRPr lang="en-GB" dirty="0"/>
          </a:p>
          <a:p>
            <a:r>
              <a:rPr lang="en-GB" dirty="0"/>
              <a:t>Talent Match Black Country</a:t>
            </a:r>
          </a:p>
          <a:p>
            <a:r>
              <a:rPr lang="en-GB" dirty="0"/>
              <a:t>Close</a:t>
            </a:r>
          </a:p>
          <a:p>
            <a:pPr marL="0" indent="0">
              <a:buNone/>
            </a:pPr>
            <a:endParaRPr lang="en-US" dirty="0"/>
          </a:p>
        </p:txBody>
      </p:sp>
    </p:spTree>
    <p:extLst>
      <p:ext uri="{BB962C8B-B14F-4D97-AF65-F5344CB8AC3E}">
        <p14:creationId xmlns:p14="http://schemas.microsoft.com/office/powerpoint/2010/main" val="1789019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Youth Employment UK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4100" y="-62707"/>
            <a:ext cx="2247900" cy="2181225"/>
          </a:xfrm>
          <a:prstGeom prst="rect">
            <a:avLst/>
          </a:prstGeom>
        </p:spPr>
      </p:pic>
      <p:sp>
        <p:nvSpPr>
          <p:cNvPr id="3" name="Content Placeholder 2"/>
          <p:cNvSpPr>
            <a:spLocks noGrp="1"/>
          </p:cNvSpPr>
          <p:nvPr>
            <p:ph idx="1"/>
          </p:nvPr>
        </p:nvSpPr>
        <p:spPr/>
        <p:txBody>
          <a:bodyPr>
            <a:normAutofit/>
          </a:bodyPr>
          <a:lstStyle/>
          <a:p>
            <a:pPr marL="0" indent="0">
              <a:buNone/>
            </a:pPr>
            <a:r>
              <a:rPr lang="en-GB" dirty="0"/>
              <a:t>Our main purpose:</a:t>
            </a:r>
          </a:p>
          <a:p>
            <a:pPr marL="0" indent="0">
              <a:buNone/>
            </a:pPr>
            <a:r>
              <a:rPr lang="en-GB" dirty="0"/>
              <a:t>To reduce youth unemployment and support every young person to progress.</a:t>
            </a:r>
          </a:p>
          <a:p>
            <a:pPr marL="0" indent="0">
              <a:buNone/>
            </a:pPr>
            <a:endParaRPr lang="en-GB" dirty="0"/>
          </a:p>
          <a:p>
            <a:pPr marL="0" indent="0">
              <a:buNone/>
            </a:pPr>
            <a:r>
              <a:rPr lang="en-GB" dirty="0"/>
              <a:t>Our key objectives:</a:t>
            </a:r>
          </a:p>
          <a:p>
            <a:r>
              <a:rPr lang="en-GB" dirty="0"/>
              <a:t> Young People are more prepared for the world of work</a:t>
            </a:r>
          </a:p>
          <a:p>
            <a:r>
              <a:rPr lang="en-US" dirty="0"/>
              <a:t> Government policy is geared towards the real needs of young people</a:t>
            </a:r>
          </a:p>
          <a:p>
            <a:r>
              <a:rPr lang="en-US" dirty="0"/>
              <a:t>Employers are better equipped to support young people and adopt Youth Friendly Charter</a:t>
            </a:r>
          </a:p>
          <a:p>
            <a:pPr marL="0" indent="0">
              <a:buNone/>
            </a:pPr>
            <a:endParaRPr lang="en-GB" dirty="0"/>
          </a:p>
          <a:p>
            <a:endParaRPr lang="en-US" dirty="0"/>
          </a:p>
        </p:txBody>
      </p:sp>
    </p:spTree>
    <p:extLst>
      <p:ext uri="{BB962C8B-B14F-4D97-AF65-F5344CB8AC3E}">
        <p14:creationId xmlns:p14="http://schemas.microsoft.com/office/powerpoint/2010/main" val="3466002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Youth Friendly Employment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4100" y="-62707"/>
            <a:ext cx="2247900" cy="2181225"/>
          </a:xfrm>
          <a:prstGeom prst="rect">
            <a:avLst/>
          </a:prstGeom>
        </p:spPr>
      </p:pic>
      <p:sp>
        <p:nvSpPr>
          <p:cNvPr id="3" name="Content Placeholder 2"/>
          <p:cNvSpPr>
            <a:spLocks noGrp="1"/>
          </p:cNvSpPr>
          <p:nvPr>
            <p:ph idx="1"/>
          </p:nvPr>
        </p:nvSpPr>
        <p:spPr/>
        <p:txBody>
          <a:bodyPr>
            <a:normAutofit/>
          </a:bodyPr>
          <a:lstStyle/>
          <a:p>
            <a:pPr algn="ctr">
              <a:buFont typeface="Wingdings" panose="05000000000000000000" pitchFamily="2" charset="2"/>
              <a:buChar char="v"/>
            </a:pPr>
            <a:endParaRPr lang="en-GB" dirty="0"/>
          </a:p>
          <a:p>
            <a:pPr algn="ctr">
              <a:buFont typeface="Wingdings" panose="05000000000000000000" pitchFamily="2" charset="2"/>
              <a:buChar char="v"/>
            </a:pPr>
            <a:r>
              <a:rPr lang="en-GB" dirty="0"/>
              <a:t>Youth Voice</a:t>
            </a:r>
          </a:p>
          <a:p>
            <a:pPr algn="ctr">
              <a:buFont typeface="Wingdings" panose="05000000000000000000" pitchFamily="2" charset="2"/>
              <a:buChar char="v"/>
            </a:pPr>
            <a:r>
              <a:rPr lang="en-GB" dirty="0"/>
              <a:t>Creating Opportunity</a:t>
            </a:r>
          </a:p>
          <a:p>
            <a:pPr algn="ctr">
              <a:buFont typeface="Wingdings" panose="05000000000000000000" pitchFamily="2" charset="2"/>
              <a:buChar char="v"/>
            </a:pPr>
            <a:r>
              <a:rPr lang="en-GB" dirty="0"/>
              <a:t>Recognising Talent</a:t>
            </a:r>
          </a:p>
          <a:p>
            <a:pPr algn="ctr">
              <a:buFont typeface="Wingdings" panose="05000000000000000000" pitchFamily="2" charset="2"/>
              <a:buChar char="v"/>
            </a:pPr>
            <a:r>
              <a:rPr lang="en-GB" dirty="0"/>
              <a:t>Fair Employment</a:t>
            </a:r>
          </a:p>
          <a:p>
            <a:pPr algn="ctr">
              <a:buFont typeface="Wingdings" panose="05000000000000000000" pitchFamily="2" charset="2"/>
              <a:buChar char="v"/>
            </a:pPr>
            <a:r>
              <a:rPr lang="en-GB" dirty="0"/>
              <a:t>Developing People</a:t>
            </a:r>
          </a:p>
          <a:p>
            <a:endParaRPr lang="en-US" dirty="0"/>
          </a:p>
        </p:txBody>
      </p:sp>
    </p:spTree>
    <p:extLst>
      <p:ext uri="{BB962C8B-B14F-4D97-AF65-F5344CB8AC3E}">
        <p14:creationId xmlns:p14="http://schemas.microsoft.com/office/powerpoint/2010/main" val="510725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Youth Friendly Employment Framework</a:t>
            </a:r>
            <a:endParaRPr lang="en-US" dirty="0"/>
          </a:p>
        </p:txBody>
      </p:sp>
      <p:pic>
        <p:nvPicPr>
          <p:cNvPr id="4" name="Content Placeholder 3"/>
          <p:cNvPicPr>
            <a:picLocks noGrp="1" noChangeAspect="1"/>
          </p:cNvPicPr>
          <p:nvPr>
            <p:ph idx="1"/>
          </p:nvPr>
        </p:nvPicPr>
        <p:blipFill rotWithShape="1">
          <a:blip r:embed="rId3"/>
          <a:srcRect l="19218" t="21928" r="16052" b="13726"/>
          <a:stretch/>
        </p:blipFill>
        <p:spPr>
          <a:xfrm>
            <a:off x="146304" y="1887177"/>
            <a:ext cx="7424928" cy="4149729"/>
          </a:xfrm>
          <a:prstGeom prst="rect">
            <a:avLst/>
          </a:prstGeom>
        </p:spPr>
      </p:pic>
      <p:pic>
        <p:nvPicPr>
          <p:cNvPr id="5" name="Picture 4"/>
          <p:cNvPicPr>
            <a:picLocks noChangeAspect="1"/>
          </p:cNvPicPr>
          <p:nvPr/>
        </p:nvPicPr>
        <p:blipFill rotWithShape="1">
          <a:blip r:embed="rId4"/>
          <a:srcRect l="21751" t="21852" r="22600" b="20520"/>
          <a:stretch/>
        </p:blipFill>
        <p:spPr>
          <a:xfrm>
            <a:off x="2868168" y="2779776"/>
            <a:ext cx="6784847" cy="3950208"/>
          </a:xfrm>
          <a:prstGeom prst="rect">
            <a:avLst/>
          </a:prstGeom>
        </p:spPr>
      </p:pic>
      <p:pic>
        <p:nvPicPr>
          <p:cNvPr id="6" name="Picture 5"/>
          <p:cNvPicPr>
            <a:picLocks noChangeAspect="1"/>
          </p:cNvPicPr>
          <p:nvPr/>
        </p:nvPicPr>
        <p:blipFill rotWithShape="1">
          <a:blip r:embed="rId5"/>
          <a:srcRect l="22175" t="24641" r="22175" b="24521"/>
          <a:stretch/>
        </p:blipFill>
        <p:spPr>
          <a:xfrm>
            <a:off x="5718048" y="3671059"/>
            <a:ext cx="6784847" cy="348481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44100" y="-62707"/>
            <a:ext cx="2247900" cy="2181225"/>
          </a:xfrm>
          <a:prstGeom prst="rect">
            <a:avLst/>
          </a:prstGeom>
        </p:spPr>
      </p:pic>
    </p:spTree>
    <p:extLst>
      <p:ext uri="{BB962C8B-B14F-4D97-AF65-F5344CB8AC3E}">
        <p14:creationId xmlns:p14="http://schemas.microsoft.com/office/powerpoint/2010/main" val="331811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 for Community Members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4100" y="-62707"/>
            <a:ext cx="2247900" cy="2181225"/>
          </a:xfrm>
          <a:prstGeom prst="rect">
            <a:avLst/>
          </a:prstGeom>
        </p:spPr>
      </p:pic>
      <p:sp>
        <p:nvSpPr>
          <p:cNvPr id="3" name="Content Placeholder 2"/>
          <p:cNvSpPr>
            <a:spLocks noGrp="1"/>
          </p:cNvSpPr>
          <p:nvPr>
            <p:ph idx="1"/>
          </p:nvPr>
        </p:nvSpPr>
        <p:spPr/>
        <p:txBody>
          <a:bodyPr>
            <a:normAutofit/>
          </a:bodyPr>
          <a:lstStyle/>
          <a:p>
            <a:pPr algn="ctr">
              <a:buFont typeface="Wingdings" panose="05000000000000000000" pitchFamily="2" charset="2"/>
              <a:buChar char="v"/>
            </a:pPr>
            <a:endParaRPr lang="en-GB" dirty="0"/>
          </a:p>
          <a:p>
            <a:endParaRPr lang="en-US" dirty="0"/>
          </a:p>
        </p:txBody>
      </p:sp>
      <p:pic>
        <p:nvPicPr>
          <p:cNvPr id="5" name="Picture 4"/>
          <p:cNvPicPr>
            <a:picLocks noChangeAspect="1"/>
          </p:cNvPicPr>
          <p:nvPr/>
        </p:nvPicPr>
        <p:blipFill rotWithShape="1">
          <a:blip r:embed="rId3"/>
          <a:srcRect l="11630" t="19802" r="14761" b="7226"/>
          <a:stretch/>
        </p:blipFill>
        <p:spPr>
          <a:xfrm>
            <a:off x="649356" y="1500303"/>
            <a:ext cx="8974372" cy="5001982"/>
          </a:xfrm>
          <a:prstGeom prst="rect">
            <a:avLst/>
          </a:prstGeom>
        </p:spPr>
      </p:pic>
    </p:spTree>
    <p:extLst>
      <p:ext uri="{BB962C8B-B14F-4D97-AF65-F5344CB8AC3E}">
        <p14:creationId xmlns:p14="http://schemas.microsoft.com/office/powerpoint/2010/main" val="2904999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 for Community Members</a:t>
            </a:r>
            <a:endParaRPr lang="en-US" dirty="0"/>
          </a:p>
        </p:txBody>
      </p:sp>
      <p:sp>
        <p:nvSpPr>
          <p:cNvPr id="3" name="Content Placeholder 2"/>
          <p:cNvSpPr>
            <a:spLocks noGrp="1"/>
          </p:cNvSpPr>
          <p:nvPr>
            <p:ph idx="1"/>
          </p:nvPr>
        </p:nvSpPr>
        <p:spPr/>
        <p:txBody>
          <a:bodyPr>
            <a:normAutofit/>
          </a:bodyPr>
          <a:lstStyle/>
          <a:p>
            <a:pPr algn="ctr">
              <a:buFont typeface="Wingdings" panose="05000000000000000000" pitchFamily="2" charset="2"/>
              <a:buChar char="v"/>
            </a:pPr>
            <a:endParaRPr lang="en-GB" dirty="0"/>
          </a:p>
          <a:p>
            <a:endParaRPr lang="en-US" dirty="0"/>
          </a:p>
        </p:txBody>
      </p:sp>
      <p:pic>
        <p:nvPicPr>
          <p:cNvPr id="5" name="Picture 4"/>
          <p:cNvPicPr>
            <a:picLocks noChangeAspect="1"/>
          </p:cNvPicPr>
          <p:nvPr/>
        </p:nvPicPr>
        <p:blipFill rotWithShape="1">
          <a:blip r:embed="rId2"/>
          <a:srcRect l="12065" t="20909" r="9884" b="6646"/>
          <a:stretch/>
        </p:blipFill>
        <p:spPr>
          <a:xfrm>
            <a:off x="205001" y="1294883"/>
            <a:ext cx="10372299" cy="541282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4100" y="-62707"/>
            <a:ext cx="2247900" cy="2181225"/>
          </a:xfrm>
          <a:prstGeom prst="rect">
            <a:avLst/>
          </a:prstGeom>
        </p:spPr>
      </p:pic>
    </p:spTree>
    <p:extLst>
      <p:ext uri="{BB962C8B-B14F-4D97-AF65-F5344CB8AC3E}">
        <p14:creationId xmlns:p14="http://schemas.microsoft.com/office/powerpoint/2010/main" val="3000862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sustainable approach to youth friendly employment</a:t>
            </a:r>
            <a:endParaRPr lang="en-US" dirty="0"/>
          </a:p>
        </p:txBody>
      </p:sp>
      <p:pic>
        <p:nvPicPr>
          <p:cNvPr id="4" name="Content Placeholder 3"/>
          <p:cNvPicPr>
            <a:picLocks noGrp="1" noChangeAspect="1"/>
          </p:cNvPicPr>
          <p:nvPr>
            <p:ph idx="1"/>
          </p:nvPr>
        </p:nvPicPr>
        <p:blipFill>
          <a:blip r:embed="rId2"/>
          <a:stretch>
            <a:fillRect/>
          </a:stretch>
        </p:blipFill>
        <p:spPr>
          <a:xfrm>
            <a:off x="6348619" y="1872245"/>
            <a:ext cx="4514850" cy="1009650"/>
          </a:xfrm>
        </p:spPr>
      </p:pic>
      <p:sp>
        <p:nvSpPr>
          <p:cNvPr id="5" name="TextBox 4"/>
          <p:cNvSpPr txBox="1"/>
          <p:nvPr/>
        </p:nvSpPr>
        <p:spPr>
          <a:xfrm>
            <a:off x="172279" y="3162277"/>
            <a:ext cx="8971721" cy="2031325"/>
          </a:xfrm>
          <a:prstGeom prst="rect">
            <a:avLst/>
          </a:prstGeom>
          <a:noFill/>
        </p:spPr>
        <p:txBody>
          <a:bodyPr wrap="square" rtlCol="0">
            <a:spAutoFit/>
          </a:bodyPr>
          <a:lstStyle/>
          <a:p>
            <a:r>
              <a:rPr lang="en-GB" dirty="0"/>
              <a:t>The Youth Friendly Employment Framework has been constructed to establish a sustainable </a:t>
            </a:r>
          </a:p>
          <a:p>
            <a:r>
              <a:rPr lang="en-GB" dirty="0"/>
              <a:t>approach to youth friendly employment practices. Key to this is the requirement for the </a:t>
            </a:r>
          </a:p>
          <a:p>
            <a:r>
              <a:rPr lang="en-GB" dirty="0"/>
              <a:t>development of appropriate policies. Organisational policies have the effect of embedding an </a:t>
            </a:r>
          </a:p>
          <a:p>
            <a:r>
              <a:rPr lang="en-GB" dirty="0"/>
              <a:t>initiative over time, but they need to be underpinned with a clear outline of the roles and </a:t>
            </a:r>
          </a:p>
          <a:p>
            <a:r>
              <a:rPr lang="en-GB" dirty="0"/>
              <a:t>responsibilities attached. The Framework provides for these. Finally, the regular review mechanisms included throughout the Framework ensure that the youth-friendly employment initiative stays current and relevant to the changing needs of the organisation.</a:t>
            </a:r>
            <a:endParaRPr lang="en-US" dirty="0"/>
          </a:p>
        </p:txBody>
      </p:sp>
      <p:sp>
        <p:nvSpPr>
          <p:cNvPr id="6" name="TextBox 5"/>
          <p:cNvSpPr txBox="1"/>
          <p:nvPr/>
        </p:nvSpPr>
        <p:spPr>
          <a:xfrm>
            <a:off x="838200" y="1882732"/>
            <a:ext cx="5059017" cy="1200329"/>
          </a:xfrm>
          <a:prstGeom prst="rect">
            <a:avLst/>
          </a:prstGeom>
          <a:noFill/>
        </p:spPr>
        <p:txBody>
          <a:bodyPr wrap="square" rtlCol="0">
            <a:spAutoFit/>
          </a:bodyPr>
          <a:lstStyle/>
          <a:p>
            <a:r>
              <a:rPr lang="en-GB" b="1" dirty="0"/>
              <a:t>External Evaluation Report</a:t>
            </a:r>
          </a:p>
          <a:p>
            <a:r>
              <a:rPr lang="en-GB" dirty="0"/>
              <a:t>Dr Anna </a:t>
            </a:r>
            <a:r>
              <a:rPr lang="en-GB" dirty="0" err="1"/>
              <a:t>Carlile</a:t>
            </a:r>
            <a:endParaRPr lang="en-GB" dirty="0"/>
          </a:p>
          <a:p>
            <a:r>
              <a:rPr lang="en-GB" dirty="0"/>
              <a:t>Department of Educational Studies, Goldsmiths, University of London</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7670" y="0"/>
            <a:ext cx="2014330" cy="1954583"/>
          </a:xfrm>
          <a:prstGeom prst="rect">
            <a:avLst/>
          </a:prstGeom>
        </p:spPr>
      </p:pic>
      <p:sp>
        <p:nvSpPr>
          <p:cNvPr id="8" name="TextBox 7"/>
          <p:cNvSpPr txBox="1"/>
          <p:nvPr/>
        </p:nvSpPr>
        <p:spPr>
          <a:xfrm>
            <a:off x="5897217" y="5272818"/>
            <a:ext cx="5893904" cy="1200329"/>
          </a:xfrm>
          <a:prstGeom prst="rect">
            <a:avLst/>
          </a:prstGeom>
          <a:noFill/>
        </p:spPr>
        <p:txBody>
          <a:bodyPr wrap="square" rtlCol="0">
            <a:spAutoFit/>
          </a:bodyPr>
          <a:lstStyle/>
          <a:p>
            <a:r>
              <a:rPr lang="en-GB" dirty="0"/>
              <a:t>The Framework finds the right balance between directing employers towards important considerations in the employment of young people and allowing for the specificities of each employer to benefit from it.</a:t>
            </a:r>
            <a:endParaRPr lang="en-US" dirty="0"/>
          </a:p>
        </p:txBody>
      </p:sp>
    </p:spTree>
    <p:extLst>
      <p:ext uri="{BB962C8B-B14F-4D97-AF65-F5344CB8AC3E}">
        <p14:creationId xmlns:p14="http://schemas.microsoft.com/office/powerpoint/2010/main" val="27920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6195</TotalTime>
  <Words>432</Words>
  <Application>Microsoft Office PowerPoint</Application>
  <PresentationFormat>Widescreen</PresentationFormat>
  <Paragraphs>57</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PowerPoint Presentation</vt:lpstr>
      <vt:lpstr>Welcome</vt:lpstr>
      <vt:lpstr>Agenda</vt:lpstr>
      <vt:lpstr>About Youth Employment UK</vt:lpstr>
      <vt:lpstr>Youth Friendly Employment</vt:lpstr>
      <vt:lpstr>Youth Friendly Employment Framework</vt:lpstr>
      <vt:lpstr>Support for Community Members</vt:lpstr>
      <vt:lpstr>Support for Community Members</vt:lpstr>
      <vt:lpstr>A sustainable approach to youth friendly employment</vt:lpstr>
      <vt:lpstr>Additional Support</vt:lpstr>
      <vt:lpstr>What next?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YEUK Financial Model</dc:title>
  <dc:creator>Laura-Jane Rawlings</dc:creator>
  <cp:lastModifiedBy>Laura-Jane Rawlings</cp:lastModifiedBy>
  <cp:revision>83</cp:revision>
  <dcterms:created xsi:type="dcterms:W3CDTF">2014-11-28T13:55:24Z</dcterms:created>
  <dcterms:modified xsi:type="dcterms:W3CDTF">2017-02-21T16:39:48Z</dcterms:modified>
</cp:coreProperties>
</file>