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61" r:id="rId3"/>
    <p:sldId id="263" r:id="rId4"/>
    <p:sldId id="257" r:id="rId5"/>
    <p:sldId id="260" r:id="rId6"/>
    <p:sldId id="258" r:id="rId7"/>
    <p:sldId id="259" r:id="rId8"/>
    <p:sldId id="262" r:id="rId9"/>
  </p:sldIdLst>
  <p:sldSz cx="9144000" cy="6858000" type="screen4x3"/>
  <p:notesSz cx="6858000" cy="9144000"/>
  <p:defaultTextStyle>
    <a:defPPr>
      <a:defRPr lang="en-US"/>
    </a:defPPr>
    <a:lvl1pPr marL="0" algn="l" defTabSz="896205" rtl="0" eaLnBrk="1" latinLnBrk="0" hangingPunct="1">
      <a:defRPr sz="1800" kern="1200">
        <a:solidFill>
          <a:schemeClr val="tx1"/>
        </a:solidFill>
        <a:latin typeface="+mn-lt"/>
        <a:ea typeface="+mn-ea"/>
        <a:cs typeface="+mn-cs"/>
      </a:defRPr>
    </a:lvl1pPr>
    <a:lvl2pPr marL="448103" algn="l" defTabSz="896205" rtl="0" eaLnBrk="1" latinLnBrk="0" hangingPunct="1">
      <a:defRPr sz="1800" kern="1200">
        <a:solidFill>
          <a:schemeClr val="tx1"/>
        </a:solidFill>
        <a:latin typeface="+mn-lt"/>
        <a:ea typeface="+mn-ea"/>
        <a:cs typeface="+mn-cs"/>
      </a:defRPr>
    </a:lvl2pPr>
    <a:lvl3pPr marL="896205" algn="l" defTabSz="896205" rtl="0" eaLnBrk="1" latinLnBrk="0" hangingPunct="1">
      <a:defRPr sz="1800" kern="1200">
        <a:solidFill>
          <a:schemeClr val="tx1"/>
        </a:solidFill>
        <a:latin typeface="+mn-lt"/>
        <a:ea typeface="+mn-ea"/>
        <a:cs typeface="+mn-cs"/>
      </a:defRPr>
    </a:lvl3pPr>
    <a:lvl4pPr marL="1344308" algn="l" defTabSz="896205" rtl="0" eaLnBrk="1" latinLnBrk="0" hangingPunct="1">
      <a:defRPr sz="1800" kern="1200">
        <a:solidFill>
          <a:schemeClr val="tx1"/>
        </a:solidFill>
        <a:latin typeface="+mn-lt"/>
        <a:ea typeface="+mn-ea"/>
        <a:cs typeface="+mn-cs"/>
      </a:defRPr>
    </a:lvl4pPr>
    <a:lvl5pPr marL="1792411" algn="l" defTabSz="896205" rtl="0" eaLnBrk="1" latinLnBrk="0" hangingPunct="1">
      <a:defRPr sz="1800" kern="1200">
        <a:solidFill>
          <a:schemeClr val="tx1"/>
        </a:solidFill>
        <a:latin typeface="+mn-lt"/>
        <a:ea typeface="+mn-ea"/>
        <a:cs typeface="+mn-cs"/>
      </a:defRPr>
    </a:lvl5pPr>
    <a:lvl6pPr marL="2240514" algn="l" defTabSz="896205" rtl="0" eaLnBrk="1" latinLnBrk="0" hangingPunct="1">
      <a:defRPr sz="1800" kern="1200">
        <a:solidFill>
          <a:schemeClr val="tx1"/>
        </a:solidFill>
        <a:latin typeface="+mn-lt"/>
        <a:ea typeface="+mn-ea"/>
        <a:cs typeface="+mn-cs"/>
      </a:defRPr>
    </a:lvl6pPr>
    <a:lvl7pPr marL="2688616" algn="l" defTabSz="896205" rtl="0" eaLnBrk="1" latinLnBrk="0" hangingPunct="1">
      <a:defRPr sz="1800" kern="1200">
        <a:solidFill>
          <a:schemeClr val="tx1"/>
        </a:solidFill>
        <a:latin typeface="+mn-lt"/>
        <a:ea typeface="+mn-ea"/>
        <a:cs typeface="+mn-cs"/>
      </a:defRPr>
    </a:lvl7pPr>
    <a:lvl8pPr marL="3136719" algn="l" defTabSz="896205" rtl="0" eaLnBrk="1" latinLnBrk="0" hangingPunct="1">
      <a:defRPr sz="1800" kern="1200">
        <a:solidFill>
          <a:schemeClr val="tx1"/>
        </a:solidFill>
        <a:latin typeface="+mn-lt"/>
        <a:ea typeface="+mn-ea"/>
        <a:cs typeface="+mn-cs"/>
      </a:defRPr>
    </a:lvl8pPr>
    <a:lvl9pPr marL="3584822" algn="l" defTabSz="89620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17">
          <p15:clr>
            <a:srgbClr val="A4A3A4"/>
          </p15:clr>
        </p15:guide>
        <p15:guide id="2" orient="horz" pos="210">
          <p15:clr>
            <a:srgbClr val="A4A3A4"/>
          </p15:clr>
        </p15:guide>
        <p15:guide id="3" pos="4309">
          <p15:clr>
            <a:srgbClr val="A4A3A4"/>
          </p15:clr>
        </p15:guide>
        <p15:guide id="4" pos="204">
          <p15:clr>
            <a:srgbClr val="A4A3A4"/>
          </p15:clr>
        </p15:guide>
        <p15:guide id="5"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C6"/>
    <a:srgbClr val="030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1" autoAdjust="0"/>
    <p:restoredTop sz="71991" autoAdjust="0"/>
  </p:normalViewPr>
  <p:slideViewPr>
    <p:cSldViewPr showGuides="1">
      <p:cViewPr>
        <p:scale>
          <a:sx n="125" d="100"/>
          <a:sy n="125" d="100"/>
        </p:scale>
        <p:origin x="-80" y="1160"/>
      </p:cViewPr>
      <p:guideLst>
        <p:guide orient="horz" pos="1117"/>
        <p:guide orient="horz" pos="210"/>
        <p:guide pos="4309"/>
        <p:guide pos="204"/>
        <p:guide pos="5556"/>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2EE65-060E-40D7-AD81-1B5068BB2A7C}" type="datetimeFigureOut">
              <a:rPr lang="en-GB" smtClean="0"/>
              <a:t>06/03/17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2D349-037B-4BD2-9FD7-16B26DEF0366}" type="slidenum">
              <a:rPr lang="en-GB" smtClean="0"/>
              <a:t>‹#›</a:t>
            </a:fld>
            <a:endParaRPr lang="en-GB"/>
          </a:p>
        </p:txBody>
      </p:sp>
    </p:spTree>
    <p:extLst>
      <p:ext uri="{BB962C8B-B14F-4D97-AF65-F5344CB8AC3E}">
        <p14:creationId xmlns:p14="http://schemas.microsoft.com/office/powerpoint/2010/main" val="32010288"/>
      </p:ext>
    </p:extLst>
  </p:cSld>
  <p:clrMap bg1="lt1" tx1="dk1" bg2="lt2" tx2="dk2" accent1="accent1" accent2="accent2" accent3="accent3" accent4="accent4" accent5="accent5" accent6="accent6" hlink="hlink" folHlink="folHlink"/>
  <p:notesStyle>
    <a:lvl1pPr marL="0" algn="l" defTabSz="896205" rtl="0" eaLnBrk="1" latinLnBrk="0" hangingPunct="1">
      <a:defRPr sz="1100" kern="1200">
        <a:solidFill>
          <a:schemeClr val="tx1"/>
        </a:solidFill>
        <a:latin typeface="+mn-lt"/>
        <a:ea typeface="+mn-ea"/>
        <a:cs typeface="+mn-cs"/>
      </a:defRPr>
    </a:lvl1pPr>
    <a:lvl2pPr marL="448103" algn="l" defTabSz="896205" rtl="0" eaLnBrk="1" latinLnBrk="0" hangingPunct="1">
      <a:defRPr sz="1100" kern="1200">
        <a:solidFill>
          <a:schemeClr val="tx1"/>
        </a:solidFill>
        <a:latin typeface="+mn-lt"/>
        <a:ea typeface="+mn-ea"/>
        <a:cs typeface="+mn-cs"/>
      </a:defRPr>
    </a:lvl2pPr>
    <a:lvl3pPr marL="896205" algn="l" defTabSz="896205" rtl="0" eaLnBrk="1" latinLnBrk="0" hangingPunct="1">
      <a:defRPr sz="1100" kern="1200">
        <a:solidFill>
          <a:schemeClr val="tx1"/>
        </a:solidFill>
        <a:latin typeface="+mn-lt"/>
        <a:ea typeface="+mn-ea"/>
        <a:cs typeface="+mn-cs"/>
      </a:defRPr>
    </a:lvl3pPr>
    <a:lvl4pPr marL="1344308" algn="l" defTabSz="896205" rtl="0" eaLnBrk="1" latinLnBrk="0" hangingPunct="1">
      <a:defRPr sz="1100" kern="1200">
        <a:solidFill>
          <a:schemeClr val="tx1"/>
        </a:solidFill>
        <a:latin typeface="+mn-lt"/>
        <a:ea typeface="+mn-ea"/>
        <a:cs typeface="+mn-cs"/>
      </a:defRPr>
    </a:lvl4pPr>
    <a:lvl5pPr marL="1792411" algn="l" defTabSz="896205" rtl="0" eaLnBrk="1" latinLnBrk="0" hangingPunct="1">
      <a:defRPr sz="1100" kern="1200">
        <a:solidFill>
          <a:schemeClr val="tx1"/>
        </a:solidFill>
        <a:latin typeface="+mn-lt"/>
        <a:ea typeface="+mn-ea"/>
        <a:cs typeface="+mn-cs"/>
      </a:defRPr>
    </a:lvl5pPr>
    <a:lvl6pPr marL="2240514" algn="l" defTabSz="896205" rtl="0" eaLnBrk="1" latinLnBrk="0" hangingPunct="1">
      <a:defRPr sz="1100" kern="1200">
        <a:solidFill>
          <a:schemeClr val="tx1"/>
        </a:solidFill>
        <a:latin typeface="+mn-lt"/>
        <a:ea typeface="+mn-ea"/>
        <a:cs typeface="+mn-cs"/>
      </a:defRPr>
    </a:lvl6pPr>
    <a:lvl7pPr marL="2688616" algn="l" defTabSz="896205" rtl="0" eaLnBrk="1" latinLnBrk="0" hangingPunct="1">
      <a:defRPr sz="1100" kern="1200">
        <a:solidFill>
          <a:schemeClr val="tx1"/>
        </a:solidFill>
        <a:latin typeface="+mn-lt"/>
        <a:ea typeface="+mn-ea"/>
        <a:cs typeface="+mn-cs"/>
      </a:defRPr>
    </a:lvl7pPr>
    <a:lvl8pPr marL="3136719" algn="l" defTabSz="896205" rtl="0" eaLnBrk="1" latinLnBrk="0" hangingPunct="1">
      <a:defRPr sz="1100" kern="1200">
        <a:solidFill>
          <a:schemeClr val="tx1"/>
        </a:solidFill>
        <a:latin typeface="+mn-lt"/>
        <a:ea typeface="+mn-ea"/>
        <a:cs typeface="+mn-cs"/>
      </a:defRPr>
    </a:lvl8pPr>
    <a:lvl9pPr marL="3584822" algn="l" defTabSz="89620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a:t>
            </a:r>
            <a:r>
              <a:rPr lang="en-GB" baseline="0" dirty="0"/>
              <a:t> with a select group of around 40 customers all based in the UK. Provide the solutions to the ensure that everyone in the UK has clean reliable drinking water, power whenever it is needed and a reliable transport network. </a:t>
            </a:r>
            <a:endParaRPr lang="en-GB" baseline="0" dirty="0" smtClean="0"/>
          </a:p>
          <a:p>
            <a:endParaRPr lang="en-GB" baseline="0" dirty="0" smtClean="0"/>
          </a:p>
          <a:p>
            <a:r>
              <a:rPr lang="en-GB" baseline="0" dirty="0" smtClean="0"/>
              <a:t>We focus on essential needs; energy, transportation (highway and railway) and water. </a:t>
            </a:r>
          </a:p>
          <a:p>
            <a:endParaRPr lang="en-GB" baseline="0" dirty="0" smtClean="0"/>
          </a:p>
          <a:p>
            <a:r>
              <a:rPr lang="en-GB" baseline="0" dirty="0" smtClean="0"/>
              <a:t>Some of the reasons we </a:t>
            </a:r>
            <a:r>
              <a:rPr lang="en-GB" baseline="0" smtClean="0"/>
              <a:t>feel our </a:t>
            </a:r>
            <a:r>
              <a:rPr lang="en-GB" baseline="0" dirty="0" smtClean="0"/>
              <a:t>customers choose us for an unique customer focus, values, brand and reputation, innovations and our skilled team members. </a:t>
            </a:r>
            <a:endParaRPr lang="en-GB" dirty="0"/>
          </a:p>
        </p:txBody>
      </p:sp>
      <p:sp>
        <p:nvSpPr>
          <p:cNvPr id="4" name="Slide Number Placeholder 3"/>
          <p:cNvSpPr>
            <a:spLocks noGrp="1"/>
          </p:cNvSpPr>
          <p:nvPr>
            <p:ph type="sldNum" sz="quarter" idx="10"/>
          </p:nvPr>
        </p:nvSpPr>
        <p:spPr/>
        <p:txBody>
          <a:bodyPr/>
          <a:lstStyle/>
          <a:p>
            <a:fld id="{3952D349-037B-4BD2-9FD7-16B26DEF0366}" type="slidenum">
              <a:rPr lang="en-GB" smtClean="0"/>
              <a:t>3</a:t>
            </a:fld>
            <a:endParaRPr lang="en-GB"/>
          </a:p>
        </p:txBody>
      </p:sp>
    </p:spTree>
    <p:extLst>
      <p:ext uri="{BB962C8B-B14F-4D97-AF65-F5344CB8AC3E}">
        <p14:creationId xmlns:p14="http://schemas.microsoft.com/office/powerpoint/2010/main" val="269834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smtClean="0"/>
              <a:t>Costain is one of the UK's leading engineering solutions providers, operating in energy, water and transportation</a:t>
            </a:r>
          </a:p>
          <a:p>
            <a:endParaRPr lang="en-GB" sz="1600" dirty="0" smtClean="0"/>
          </a:p>
          <a:p>
            <a:endParaRPr lang="en-GB" dirty="0"/>
          </a:p>
        </p:txBody>
      </p:sp>
      <p:sp>
        <p:nvSpPr>
          <p:cNvPr id="4" name="Slide Number Placeholder 3"/>
          <p:cNvSpPr>
            <a:spLocks noGrp="1"/>
          </p:cNvSpPr>
          <p:nvPr>
            <p:ph type="sldNum" sz="quarter" idx="10"/>
          </p:nvPr>
        </p:nvSpPr>
        <p:spPr/>
        <p:txBody>
          <a:bodyPr/>
          <a:lstStyle/>
          <a:p>
            <a:fld id="{3952D349-037B-4BD2-9FD7-16B26DEF0366}" type="slidenum">
              <a:rPr lang="en-GB" smtClean="0"/>
              <a:t>4</a:t>
            </a:fld>
            <a:endParaRPr lang="en-GB"/>
          </a:p>
        </p:txBody>
      </p:sp>
    </p:spTree>
    <p:extLst>
      <p:ext uri="{BB962C8B-B14F-4D97-AF65-F5344CB8AC3E}">
        <p14:creationId xmlns:p14="http://schemas.microsoft.com/office/powerpoint/2010/main" val="219315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Forums</a:t>
            </a:r>
            <a:r>
              <a:rPr lang="en-GB" baseline="0" dirty="0" smtClean="0"/>
              <a:t> – lead by apprentices and graduates fed-back to management with support of growth. </a:t>
            </a:r>
          </a:p>
          <a:p>
            <a:pPr marL="171450" indent="-171450">
              <a:buFont typeface="Arial" panose="020B0604020202020204" pitchFamily="34" charset="0"/>
              <a:buChar char="•"/>
            </a:pPr>
            <a:r>
              <a:rPr lang="en-GB" dirty="0" smtClean="0"/>
              <a:t>Business</a:t>
            </a:r>
            <a:r>
              <a:rPr lang="en-GB" baseline="0" dirty="0" smtClean="0"/>
              <a:t> case style which will require a step by step skill development and even presenting to the top. </a:t>
            </a:r>
          </a:p>
          <a:p>
            <a:pPr marL="171450" indent="-171450">
              <a:buFont typeface="Arial" panose="020B0604020202020204" pitchFamily="34" charset="0"/>
              <a:buChar char="•"/>
            </a:pPr>
            <a:r>
              <a:rPr lang="en-GB" dirty="0" smtClean="0"/>
              <a:t>Line managers and mentors – direct point of contact and</a:t>
            </a:r>
            <a:r>
              <a:rPr lang="en-GB" baseline="0" dirty="0" smtClean="0"/>
              <a:t> mentor - ensure young people have someone who can guide them through their journey. Someone who will challenge them but also champion their input</a:t>
            </a:r>
            <a:endParaRPr lang="en-GB" dirty="0" smtClean="0"/>
          </a:p>
          <a:p>
            <a:pPr marL="171450" indent="-171450">
              <a:buFont typeface="Arial" panose="020B0604020202020204" pitchFamily="34" charset="0"/>
              <a:buChar char="•"/>
            </a:pPr>
            <a:r>
              <a:rPr lang="en-GB" dirty="0" smtClean="0"/>
              <a:t>Case studies</a:t>
            </a:r>
            <a:r>
              <a:rPr lang="en-GB" baseline="0" dirty="0" smtClean="0"/>
              <a:t> for business review and promotion </a:t>
            </a:r>
          </a:p>
          <a:p>
            <a:pPr marL="171450" indent="-171450">
              <a:buFont typeface="Arial" panose="020B0604020202020204" pitchFamily="34" charset="0"/>
              <a:buChar char="•"/>
            </a:pPr>
            <a:r>
              <a:rPr lang="en-GB" baseline="0" dirty="0" smtClean="0"/>
              <a:t>Job exploration and flexibility </a:t>
            </a:r>
            <a:endParaRPr lang="en-GB" dirty="0" smtClean="0"/>
          </a:p>
          <a:p>
            <a:pPr marL="171450" indent="-171450">
              <a:buFont typeface="Arial" panose="020B0604020202020204" pitchFamily="34" charset="0"/>
              <a:buChar char="•"/>
            </a:pPr>
            <a:r>
              <a:rPr lang="en-GB" dirty="0" smtClean="0"/>
              <a:t>Site visits and lessons learnt – your opinion</a:t>
            </a:r>
            <a:r>
              <a:rPr lang="en-GB" baseline="0" dirty="0" smtClean="0"/>
              <a:t> encouraged for improvement </a:t>
            </a:r>
          </a:p>
          <a:p>
            <a:pPr marL="171450" indent="-171450">
              <a:buFont typeface="Arial" panose="020B0604020202020204" pitchFamily="34" charset="0"/>
              <a:buChar char="•"/>
            </a:pPr>
            <a:r>
              <a:rPr lang="en-GB" dirty="0" smtClean="0"/>
              <a:t>Core team –</a:t>
            </a:r>
            <a:r>
              <a:rPr lang="en-GB" baseline="0" dirty="0" smtClean="0"/>
              <a:t> </a:t>
            </a:r>
            <a:r>
              <a:rPr lang="en-GB" dirty="0" smtClean="0"/>
              <a:t>coordinates the recruitment of young people and supports their personal development. </a:t>
            </a:r>
            <a:endParaRPr lang="en-GB" dirty="0"/>
          </a:p>
        </p:txBody>
      </p:sp>
      <p:sp>
        <p:nvSpPr>
          <p:cNvPr id="4" name="Slide Number Placeholder 3"/>
          <p:cNvSpPr>
            <a:spLocks noGrp="1"/>
          </p:cNvSpPr>
          <p:nvPr>
            <p:ph type="sldNum" sz="quarter" idx="10"/>
          </p:nvPr>
        </p:nvSpPr>
        <p:spPr/>
        <p:txBody>
          <a:bodyPr/>
          <a:lstStyle/>
          <a:p>
            <a:fld id="{3952D349-037B-4BD2-9FD7-16B26DEF0366}" type="slidenum">
              <a:rPr lang="en-GB" smtClean="0"/>
              <a:t>6</a:t>
            </a:fld>
            <a:endParaRPr lang="en-GB"/>
          </a:p>
        </p:txBody>
      </p:sp>
    </p:spTree>
    <p:extLst>
      <p:ext uri="{BB962C8B-B14F-4D97-AF65-F5344CB8AC3E}">
        <p14:creationId xmlns:p14="http://schemas.microsoft.com/office/powerpoint/2010/main" val="105514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0" y="499"/>
            <a:ext cx="9141515" cy="6856136"/>
          </a:xfrm>
          <a:prstGeom prst="rect">
            <a:avLst/>
          </a:prstGeom>
        </p:spPr>
      </p:pic>
      <p:sp>
        <p:nvSpPr>
          <p:cNvPr id="2" name="Title 1"/>
          <p:cNvSpPr>
            <a:spLocks noGrp="1"/>
          </p:cNvSpPr>
          <p:nvPr>
            <p:ph type="ctrTitle" hasCustomPrompt="1"/>
          </p:nvPr>
        </p:nvSpPr>
        <p:spPr>
          <a:xfrm>
            <a:off x="1871997" y="2636913"/>
            <a:ext cx="5400000" cy="539960"/>
          </a:xfrm>
          <a:noFill/>
        </p:spPr>
        <p:txBody>
          <a:bodyPr lIns="35284" tIns="35284" rIns="35284" bIns="35284" anchor="b" anchorCtr="0"/>
          <a:lstStyle>
            <a:lvl1pPr algn="ctr">
              <a:lnSpc>
                <a:spcPct val="100000"/>
              </a:lnSpc>
              <a:defRPr sz="1100" b="1" spc="78" baseline="0"/>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1871997" y="3726001"/>
            <a:ext cx="5400000" cy="360000"/>
          </a:xfrm>
        </p:spPr>
        <p:txBody>
          <a:bodyPr lIns="35284" tIns="35284" rIns="35284" bIns="35284" anchor="t" anchorCtr="0">
            <a:normAutofit/>
          </a:bodyPr>
          <a:lstStyle>
            <a:lvl1pPr marL="0" indent="0" algn="ctr">
              <a:lnSpc>
                <a:spcPct val="100000"/>
              </a:lnSpc>
              <a:buNone/>
              <a:defRPr sz="1100" spc="78" baseline="0">
                <a:solidFill>
                  <a:schemeClr val="bg1"/>
                </a:solidFill>
              </a:defRPr>
            </a:lvl1pPr>
            <a:lvl2pPr marL="448103" indent="0" algn="ctr">
              <a:buNone/>
              <a:defRPr>
                <a:solidFill>
                  <a:schemeClr val="tx1">
                    <a:tint val="75000"/>
                  </a:schemeClr>
                </a:solidFill>
              </a:defRPr>
            </a:lvl2pPr>
            <a:lvl3pPr marL="896205" indent="0" algn="ctr">
              <a:buNone/>
              <a:defRPr>
                <a:solidFill>
                  <a:schemeClr val="tx1">
                    <a:tint val="75000"/>
                  </a:schemeClr>
                </a:solidFill>
              </a:defRPr>
            </a:lvl3pPr>
            <a:lvl4pPr marL="1344308" indent="0" algn="ctr">
              <a:buNone/>
              <a:defRPr>
                <a:solidFill>
                  <a:schemeClr val="tx1">
                    <a:tint val="75000"/>
                  </a:schemeClr>
                </a:solidFill>
              </a:defRPr>
            </a:lvl4pPr>
            <a:lvl5pPr marL="1792411" indent="0" algn="ctr">
              <a:buNone/>
              <a:defRPr>
                <a:solidFill>
                  <a:schemeClr val="tx1">
                    <a:tint val="75000"/>
                  </a:schemeClr>
                </a:solidFill>
              </a:defRPr>
            </a:lvl5pPr>
            <a:lvl6pPr marL="2240514" indent="0" algn="ctr">
              <a:buNone/>
              <a:defRPr>
                <a:solidFill>
                  <a:schemeClr val="tx1">
                    <a:tint val="75000"/>
                  </a:schemeClr>
                </a:solidFill>
              </a:defRPr>
            </a:lvl6pPr>
            <a:lvl7pPr marL="2688616" indent="0" algn="ctr">
              <a:buNone/>
              <a:defRPr>
                <a:solidFill>
                  <a:schemeClr val="tx1">
                    <a:tint val="75000"/>
                  </a:schemeClr>
                </a:solidFill>
              </a:defRPr>
            </a:lvl7pPr>
            <a:lvl8pPr marL="3136719" indent="0" algn="ctr">
              <a:buNone/>
              <a:defRPr>
                <a:solidFill>
                  <a:schemeClr val="tx1">
                    <a:tint val="75000"/>
                  </a:schemeClr>
                </a:solidFill>
              </a:defRPr>
            </a:lvl8pPr>
            <a:lvl9pPr marL="3584822"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72" y="332657"/>
            <a:ext cx="1116000" cy="836762"/>
          </a:xfrm>
          <a:prstGeom prst="rect">
            <a:avLst/>
          </a:prstGeom>
          <a:ln>
            <a:solidFill>
              <a:schemeClr val="bg1"/>
            </a:solidFill>
          </a:ln>
        </p:spPr>
      </p:pic>
      <p:cxnSp>
        <p:nvCxnSpPr>
          <p:cNvPr id="9" name="Straight Connector 8"/>
          <p:cNvCxnSpPr/>
          <p:nvPr userDrawn="1"/>
        </p:nvCxnSpPr>
        <p:spPr>
          <a:xfrm>
            <a:off x="2159730" y="2592000"/>
            <a:ext cx="48245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159730" y="4284000"/>
            <a:ext cx="48245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4913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6840040" y="326517"/>
            <a:ext cx="1979612"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9620" tIns="44810" rIns="89620" bIns="44810" spcCol="0" rtlCol="0" anchor="ctr"/>
          <a:lstStyle/>
          <a:p>
            <a:pPr algn="ctr"/>
            <a:endParaRPr lang="en-GB"/>
          </a:p>
        </p:txBody>
      </p:sp>
      <p:sp>
        <p:nvSpPr>
          <p:cNvPr id="2" name="Title 1"/>
          <p:cNvSpPr>
            <a:spLocks noGrp="1"/>
          </p:cNvSpPr>
          <p:nvPr>
            <p:ph type="title" hasCustomPrompt="1"/>
          </p:nvPr>
        </p:nvSpPr>
        <p:spPr>
          <a:xfrm>
            <a:off x="323528" y="326517"/>
            <a:ext cx="6517010" cy="1079998"/>
          </a:xfrm>
        </p:spPr>
        <p:txBody>
          <a:bodyPr/>
          <a:lstStyle>
            <a:lvl1pPr>
              <a:defRPr sz="2100" baseline="0"/>
            </a:lvl1pPr>
          </a:lstStyle>
          <a:p>
            <a:r>
              <a:rPr lang="en-US" dirty="0" smtClean="0"/>
              <a:t>CLICK TO EDIT MASTER TITLE STYLE</a:t>
            </a:r>
            <a:endParaRPr lang="en-GB" dirty="0"/>
          </a:p>
        </p:txBody>
      </p:sp>
      <p:sp>
        <p:nvSpPr>
          <p:cNvPr id="3" name="Content Placeholder 2"/>
          <p:cNvSpPr>
            <a:spLocks noGrp="1"/>
          </p:cNvSpPr>
          <p:nvPr>
            <p:ph idx="1"/>
          </p:nvPr>
        </p:nvSpPr>
        <p:spPr>
          <a:xfrm>
            <a:off x="323850" y="1773238"/>
            <a:ext cx="6516688" cy="4463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465558" y="6399731"/>
            <a:ext cx="354592" cy="195910"/>
          </a:xfrm>
          <a:prstGeom prst="rect">
            <a:avLst/>
          </a:prstGeom>
        </p:spPr>
        <p:txBody>
          <a:bodyPr lIns="0" tIns="18000" rIns="0" bIns="0"/>
          <a:lstStyle>
            <a:lvl1pPr algn="r">
              <a:defRPr sz="700" b="1"/>
            </a:lvl1pPr>
          </a:lstStyle>
          <a:p>
            <a:fld id="{0FCD5117-EB02-4415-B2BF-CD8118D20DAA}"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475" y="569600"/>
            <a:ext cx="792000" cy="593834"/>
          </a:xfrm>
          <a:prstGeom prst="rect">
            <a:avLst/>
          </a:prstGeom>
          <a:ln>
            <a:solidFill>
              <a:schemeClr val="bg1"/>
            </a:solidFill>
          </a:ln>
        </p:spPr>
      </p:pic>
      <p:cxnSp>
        <p:nvCxnSpPr>
          <p:cNvPr id="9" name="Straight Connector 8"/>
          <p:cNvCxnSpPr>
            <a:endCxn id="6" idx="0"/>
          </p:cNvCxnSpPr>
          <p:nvPr userDrawn="1"/>
        </p:nvCxnSpPr>
        <p:spPr>
          <a:xfrm>
            <a:off x="323848" y="6399731"/>
            <a:ext cx="84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12706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838" y="326516"/>
            <a:ext cx="6526176" cy="1175461"/>
          </a:xfrm>
          <a:prstGeom prst="rect">
            <a:avLst/>
          </a:prstGeom>
          <a:solidFill>
            <a:schemeClr val="tx1"/>
          </a:solidFill>
        </p:spPr>
        <p:txBody>
          <a:bodyPr vert="horz" lIns="317553" tIns="282270" rIns="70567" bIns="70567"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07838" y="1828494"/>
            <a:ext cx="6526176" cy="440797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5114346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896205" rtl="0" eaLnBrk="1" latinLnBrk="0" hangingPunct="1">
        <a:lnSpc>
          <a:spcPct val="90000"/>
        </a:lnSpc>
        <a:spcBef>
          <a:spcPct val="0"/>
        </a:spcBef>
        <a:buNone/>
        <a:defRPr sz="2100" b="1" kern="1200" spc="-53" baseline="0">
          <a:solidFill>
            <a:schemeClr val="bg1"/>
          </a:solidFill>
          <a:latin typeface="+mj-lt"/>
          <a:ea typeface="+mj-ea"/>
          <a:cs typeface="+mj-cs"/>
        </a:defRPr>
      </a:lvl1pPr>
    </p:titleStyle>
    <p:bodyStyle>
      <a:lvl1pPr marL="0" indent="0" algn="l" defTabSz="896205" rtl="0" eaLnBrk="1" latinLnBrk="0" hangingPunct="1">
        <a:lnSpc>
          <a:spcPts val="1928"/>
        </a:lnSpc>
        <a:spcBef>
          <a:spcPts val="0"/>
        </a:spcBef>
        <a:spcAft>
          <a:spcPts val="1242"/>
        </a:spcAft>
        <a:buFontTx/>
        <a:buNone/>
        <a:defRPr sz="1800" kern="1200">
          <a:solidFill>
            <a:schemeClr val="tx2"/>
          </a:solidFill>
          <a:latin typeface="+mn-lt"/>
          <a:ea typeface="+mn-ea"/>
          <a:cs typeface="+mn-cs"/>
        </a:defRPr>
      </a:lvl1pPr>
      <a:lvl2pPr marL="0" indent="0" algn="l" defTabSz="896205" rtl="0" eaLnBrk="1" latinLnBrk="0" hangingPunct="1">
        <a:lnSpc>
          <a:spcPts val="1753"/>
        </a:lnSpc>
        <a:spcBef>
          <a:spcPts val="0"/>
        </a:spcBef>
        <a:spcAft>
          <a:spcPts val="497"/>
        </a:spcAft>
        <a:buFontTx/>
        <a:buNone/>
        <a:defRPr sz="1400" b="1" kern="1200">
          <a:solidFill>
            <a:schemeClr val="tx2"/>
          </a:solidFill>
          <a:latin typeface="+mj-lt"/>
          <a:ea typeface="+mn-ea"/>
          <a:cs typeface="+mn-cs"/>
        </a:defRPr>
      </a:lvl2pPr>
      <a:lvl3pPr marL="0" indent="0" algn="l" defTabSz="896205" rtl="0" eaLnBrk="1" latinLnBrk="0" hangingPunct="1">
        <a:lnSpc>
          <a:spcPts val="1753"/>
        </a:lnSpc>
        <a:spcBef>
          <a:spcPts val="0"/>
        </a:spcBef>
        <a:spcAft>
          <a:spcPts val="497"/>
        </a:spcAft>
        <a:buFontTx/>
        <a:buNone/>
        <a:defRPr sz="1400" kern="1200">
          <a:solidFill>
            <a:schemeClr val="tx1"/>
          </a:solidFill>
          <a:latin typeface="+mn-lt"/>
          <a:ea typeface="+mn-ea"/>
          <a:cs typeface="+mn-cs"/>
        </a:defRPr>
      </a:lvl3pPr>
      <a:lvl4pPr marL="126216" indent="-126216" algn="l" defTabSz="896205" rtl="0" eaLnBrk="1" latinLnBrk="0" hangingPunct="1">
        <a:lnSpc>
          <a:spcPts val="1753"/>
        </a:lnSpc>
        <a:spcBef>
          <a:spcPts val="0"/>
        </a:spcBef>
        <a:spcAft>
          <a:spcPts val="497"/>
        </a:spcAft>
        <a:buSzPct val="100000"/>
        <a:buFont typeface="Arial" panose="020B0604020202020204" pitchFamily="34" charset="0"/>
        <a:buChar char="•"/>
        <a:defRPr sz="1400" kern="1200">
          <a:solidFill>
            <a:schemeClr val="tx1"/>
          </a:solidFill>
          <a:latin typeface="+mn-lt"/>
          <a:ea typeface="+mn-ea"/>
          <a:cs typeface="+mn-cs"/>
        </a:defRPr>
      </a:lvl4pPr>
      <a:lvl5pPr marL="317553" indent="-141135" algn="l" defTabSz="896205" rtl="0" eaLnBrk="1" latinLnBrk="0" hangingPunct="1">
        <a:lnSpc>
          <a:spcPts val="1753"/>
        </a:lnSpc>
        <a:spcBef>
          <a:spcPts val="0"/>
        </a:spcBef>
        <a:spcAft>
          <a:spcPts val="497"/>
        </a:spcAft>
        <a:buFont typeface="HelveticaNeueLT Std Lt" pitchFamily="34" charset="0"/>
        <a:buChar char="–"/>
        <a:defRPr sz="1400" kern="1200">
          <a:solidFill>
            <a:schemeClr val="tx1"/>
          </a:solidFill>
          <a:latin typeface="+mn-lt"/>
          <a:ea typeface="+mn-ea"/>
          <a:cs typeface="+mn-cs"/>
        </a:defRPr>
      </a:lvl5pPr>
      <a:lvl6pPr marL="2464565" indent="-224052" algn="l" defTabSz="89620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912668" indent="-224052" algn="l" defTabSz="89620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360771" indent="-224052" algn="l" defTabSz="89620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808874" indent="-224052" algn="l" defTabSz="89620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6205" rtl="0" eaLnBrk="1" latinLnBrk="0" hangingPunct="1">
        <a:defRPr sz="1800" kern="1200">
          <a:solidFill>
            <a:schemeClr val="tx1"/>
          </a:solidFill>
          <a:latin typeface="+mn-lt"/>
          <a:ea typeface="+mn-ea"/>
          <a:cs typeface="+mn-cs"/>
        </a:defRPr>
      </a:lvl1pPr>
      <a:lvl2pPr marL="448103" algn="l" defTabSz="896205" rtl="0" eaLnBrk="1" latinLnBrk="0" hangingPunct="1">
        <a:defRPr sz="1800" kern="1200">
          <a:solidFill>
            <a:schemeClr val="tx1"/>
          </a:solidFill>
          <a:latin typeface="+mn-lt"/>
          <a:ea typeface="+mn-ea"/>
          <a:cs typeface="+mn-cs"/>
        </a:defRPr>
      </a:lvl2pPr>
      <a:lvl3pPr marL="896205" algn="l" defTabSz="896205" rtl="0" eaLnBrk="1" latinLnBrk="0" hangingPunct="1">
        <a:defRPr sz="1800" kern="1200">
          <a:solidFill>
            <a:schemeClr val="tx1"/>
          </a:solidFill>
          <a:latin typeface="+mn-lt"/>
          <a:ea typeface="+mn-ea"/>
          <a:cs typeface="+mn-cs"/>
        </a:defRPr>
      </a:lvl3pPr>
      <a:lvl4pPr marL="1344308" algn="l" defTabSz="896205" rtl="0" eaLnBrk="1" latinLnBrk="0" hangingPunct="1">
        <a:defRPr sz="1800" kern="1200">
          <a:solidFill>
            <a:schemeClr val="tx1"/>
          </a:solidFill>
          <a:latin typeface="+mn-lt"/>
          <a:ea typeface="+mn-ea"/>
          <a:cs typeface="+mn-cs"/>
        </a:defRPr>
      </a:lvl4pPr>
      <a:lvl5pPr marL="1792411" algn="l" defTabSz="896205" rtl="0" eaLnBrk="1" latinLnBrk="0" hangingPunct="1">
        <a:defRPr sz="1800" kern="1200">
          <a:solidFill>
            <a:schemeClr val="tx1"/>
          </a:solidFill>
          <a:latin typeface="+mn-lt"/>
          <a:ea typeface="+mn-ea"/>
          <a:cs typeface="+mn-cs"/>
        </a:defRPr>
      </a:lvl5pPr>
      <a:lvl6pPr marL="2240514" algn="l" defTabSz="896205" rtl="0" eaLnBrk="1" latinLnBrk="0" hangingPunct="1">
        <a:defRPr sz="1800" kern="1200">
          <a:solidFill>
            <a:schemeClr val="tx1"/>
          </a:solidFill>
          <a:latin typeface="+mn-lt"/>
          <a:ea typeface="+mn-ea"/>
          <a:cs typeface="+mn-cs"/>
        </a:defRPr>
      </a:lvl6pPr>
      <a:lvl7pPr marL="2688616" algn="l" defTabSz="896205" rtl="0" eaLnBrk="1" latinLnBrk="0" hangingPunct="1">
        <a:defRPr sz="1800" kern="1200">
          <a:solidFill>
            <a:schemeClr val="tx1"/>
          </a:solidFill>
          <a:latin typeface="+mn-lt"/>
          <a:ea typeface="+mn-ea"/>
          <a:cs typeface="+mn-cs"/>
        </a:defRPr>
      </a:lvl7pPr>
      <a:lvl8pPr marL="3136719" algn="l" defTabSz="896205" rtl="0" eaLnBrk="1" latinLnBrk="0" hangingPunct="1">
        <a:defRPr sz="1800" kern="1200">
          <a:solidFill>
            <a:schemeClr val="tx1"/>
          </a:solidFill>
          <a:latin typeface="+mn-lt"/>
          <a:ea typeface="+mn-ea"/>
          <a:cs typeface="+mn-cs"/>
        </a:defRPr>
      </a:lvl8pPr>
      <a:lvl9pPr marL="3584822" algn="l" defTabSz="8962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46" Type="http://schemas.openxmlformats.org/officeDocument/2006/relationships/image" Target="../media/image42.png"/><Relationship Id="rId47" Type="http://schemas.openxmlformats.org/officeDocument/2006/relationships/image" Target="../media/image43.png"/><Relationship Id="rId20" Type="http://schemas.openxmlformats.org/officeDocument/2006/relationships/hyperlink" Target="http://www.google.co.uk/imgres?imgurl=http://www.cmtoolkit.co.uk/images/userlogos/MagnoxLogoMaster.png&amp;imgrefurl=http://www.cmtoolkit.co.uk/testimonials.htm&amp;usg=__nm-WdzJ9ehHL4P3-UvKMvZUxiH8=&amp;h=275&amp;w=1012&amp;sz=40&amp;hl=en&amp;start=10&amp;zoom=1&amp;tbnid=h9yYnARowxrZMM:&amp;tbnh=41&amp;tbnw=150&amp;ei=9p9LTqHjGJCMswbMo4CCBw&amp;prev=/search?q=magnox+logo&amp;hl=en&amp;biw=1260&amp;bih=642&amp;gbv=2&amp;tbm=isch&amp;itbs=1" TargetMode="External"/><Relationship Id="rId21" Type="http://schemas.openxmlformats.org/officeDocument/2006/relationships/image" Target="../media/image20.jpeg"/><Relationship Id="rId22" Type="http://schemas.openxmlformats.org/officeDocument/2006/relationships/image" Target="../media/image21.gif"/><Relationship Id="rId23" Type="http://schemas.openxmlformats.org/officeDocument/2006/relationships/image" Target="../media/image22.png"/><Relationship Id="rId24" Type="http://schemas.openxmlformats.org/officeDocument/2006/relationships/image" Target="../media/image23.wmf"/><Relationship Id="rId25" Type="http://schemas.openxmlformats.org/officeDocument/2006/relationships/hyperlink" Target="http://images.google.co.uk/imgres?imgurl=http://www.pesgb.org.uk/pesgb/S4/Eni06logo.jpeg&amp;imgrefurl=http://www.pesgb.org.uk/pesgb/S4/S4_LonSep06.asp?section=4&amp;usg=__nn2BQUu0epTj3o6-Q5Svd_f08VQ=&amp;h=1175&amp;w=1181&amp;sz=296&amp;hl=en&amp;start=2&amp;um=1&amp;itbs=1&amp;tbnid=VTOE573l2662nM:&amp;tbnh=149&amp;tbnw=150&amp;prev=/images?q=eni&amp;um=1&amp;hl=en&amp;rlz=1T4ADBF_en-GBGB323GB325&amp;tbs=isch:1" TargetMode="External"/><Relationship Id="rId26" Type="http://schemas.openxmlformats.org/officeDocument/2006/relationships/image" Target="../media/image24.jpeg"/><Relationship Id="rId27" Type="http://schemas.openxmlformats.org/officeDocument/2006/relationships/hyperlink" Target="http://images.google.co.uk/imgres?imgurl=http://best.bepolytech.be/wc10/images/total.jpg&amp;imgrefurl=http://best.bepolytech.be/wc10/index.php?p=sponsors&amp;usg=__rjLzG9GoZQy2i95niZI-ayKjgJ0=&amp;h=514&amp;w=421&amp;sz=39&amp;hl=en&amp;start=1&amp;um=1&amp;itbs=1&amp;tbnid=vChHFC_pEqLHdM:&amp;tbnh=131&amp;tbnw=107&amp;prev=/images?q=total&amp;um=1&amp;hl=en&amp;rlz=1T4ADBF_en-GBGB323GB325&amp;tbs=isch:1" TargetMode="External"/><Relationship Id="rId28" Type="http://schemas.openxmlformats.org/officeDocument/2006/relationships/image" Target="../media/image25.jpeg"/><Relationship Id="rId29" Type="http://schemas.openxmlformats.org/officeDocument/2006/relationships/hyperlink" Target="http://images.google.co.uk/imgres?imgurl=http://www.dawsoncreekfair.com/userfiles/image/Conoco%20Logo.jpg&amp;imgrefurl=http://www.dawsoncreekfair.com/promos/2008sponsorlist.html&amp;usg=__Yq13s2x5D6pMzGmuCFLktzvzFTw=&amp;h=332&amp;w=940&amp;sz=38&amp;hl=en&amp;start=3&amp;um=1&amp;itbs=1&amp;tbnid=PGCPSPIV30efeM:&amp;tbnh=52&amp;tbnw=148&amp;prev=/images?q=conoco+phillips&amp;um=1&amp;hl=en&amp;sa=N&amp;rlz=1T4ADBF_en-GBGB323GB325&amp;tbs=isch:1"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30" Type="http://schemas.openxmlformats.org/officeDocument/2006/relationships/image" Target="../media/image26.jpeg"/><Relationship Id="rId31" Type="http://schemas.openxmlformats.org/officeDocument/2006/relationships/image" Target="../media/image27.png"/><Relationship Id="rId32" Type="http://schemas.openxmlformats.org/officeDocument/2006/relationships/image" Target="../media/image28.png"/><Relationship Id="rId9" Type="http://schemas.openxmlformats.org/officeDocument/2006/relationships/image" Target="../media/image11.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33" Type="http://schemas.openxmlformats.org/officeDocument/2006/relationships/image" Target="../media/image29.png"/><Relationship Id="rId34" Type="http://schemas.openxmlformats.org/officeDocument/2006/relationships/image" Target="../media/image30.jpeg"/><Relationship Id="rId35" Type="http://schemas.openxmlformats.org/officeDocument/2006/relationships/image" Target="../media/image31.jpeg"/><Relationship Id="rId36" Type="http://schemas.openxmlformats.org/officeDocument/2006/relationships/image" Target="../media/image32.png"/><Relationship Id="rId10" Type="http://schemas.openxmlformats.org/officeDocument/2006/relationships/image" Target="../media/image12.png"/><Relationship Id="rId11" Type="http://schemas.openxmlformats.org/officeDocument/2006/relationships/hyperlink" Target="http://images.google.co.uk/imgres?imgurl=http://www.bitc.org.uk/images/side_column/1326_united_utilities_logo.gif&amp;imgrefurl=http://www.bitc.org.uk/resources/case_studies/utd_utilities_silver.html&amp;h=66&amp;w=160&amp;sz=13&amp;hl=en&amp;start=3&amp;um=1&amp;tbnid=9z5WrImup_OOzM:&amp;tbnh=40&amp;tbnw=98&amp;prev=/images?q=united+utilities+logo&amp;um=1&amp;hl=en&amp;rls=RNWE,RNWE:2005-45,RNWE:en&amp;sa=N" TargetMode="External"/><Relationship Id="rId12" Type="http://schemas.openxmlformats.org/officeDocument/2006/relationships/image" Target="../media/image13.jpeg"/><Relationship Id="rId13" Type="http://schemas.openxmlformats.org/officeDocument/2006/relationships/hyperlink" Target="http://images.google.co.uk/imgres?imgurl=http://www.ukstt.org.uk/cms_misc/images/default/Awards/RWETWSP.gif&amp;imgrefurl=http://www.ukstt.org.uk/awards/&amp;h=150&amp;w=150&amp;sz=7&amp;hl=en&amp;start=3&amp;um=1&amp;tbnid=WQTgfiHMA3qazM:&amp;tbnh=96&amp;tbnw=96&amp;prev=/images?q=thames+water+logo&amp;um=1&amp;hl=en&amp;rls=RNWE,RNWE:2005-45,RNWE:en" TargetMode="External"/><Relationship Id="rId14" Type="http://schemas.openxmlformats.org/officeDocument/2006/relationships/image" Target="../media/image14.jpe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jpeg"/><Relationship Id="rId19" Type="http://schemas.openxmlformats.org/officeDocument/2006/relationships/image" Target="../media/image19.jpeg"/><Relationship Id="rId37" Type="http://schemas.openxmlformats.org/officeDocument/2006/relationships/image" Target="../media/image33.png"/><Relationship Id="rId38" Type="http://schemas.openxmlformats.org/officeDocument/2006/relationships/image" Target="../media/image34.png"/><Relationship Id="rId39" Type="http://schemas.openxmlformats.org/officeDocument/2006/relationships/image" Target="../media/image35.png"/><Relationship Id="rId40" Type="http://schemas.openxmlformats.org/officeDocument/2006/relationships/image" Target="../media/image36.png"/><Relationship Id="rId41" Type="http://schemas.openxmlformats.org/officeDocument/2006/relationships/image" Target="../media/image37.png"/><Relationship Id="rId42" Type="http://schemas.openxmlformats.org/officeDocument/2006/relationships/image" Target="../media/image38.png"/><Relationship Id="rId43" Type="http://schemas.openxmlformats.org/officeDocument/2006/relationships/image" Target="../media/image39.png"/><Relationship Id="rId44" Type="http://schemas.openxmlformats.org/officeDocument/2006/relationships/image" Target="../media/image40.png"/><Relationship Id="rId45"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jljr-Ljp_SAhVnJJoKHdCjDQ8QjRwIBw&amp;url=https://community.uservoice.com/blog/customer-interview-questions/&amp;psig=AFQjCNFRgwYDAYgoOnY0_ZDnpidvNGksGA&amp;ust=1487695047507557" TargetMode="External"/><Relationship Id="rId3"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1700" y="2996952"/>
            <a:ext cx="5400000" cy="648072"/>
          </a:xfrm>
          <a:solidFill>
            <a:srgbClr val="030917"/>
          </a:solidFill>
        </p:spPr>
        <p:txBody>
          <a:bodyPr/>
          <a:lstStyle/>
          <a:p>
            <a:r>
              <a:rPr lang="en-GB" sz="3200"/>
              <a:t>Youth </a:t>
            </a:r>
            <a:r>
              <a:rPr lang="en-GB" sz="3200" smtClean="0"/>
              <a:t>Employment </a:t>
            </a:r>
            <a:r>
              <a:rPr lang="en-GB" sz="3200" dirty="0"/>
              <a:t>UK</a:t>
            </a:r>
            <a:r>
              <a:rPr lang="en-GB" dirty="0" smtClean="0"/>
              <a:t/>
            </a:r>
            <a:br>
              <a:rPr lang="en-GB" dirty="0" smtClean="0"/>
            </a:br>
            <a:endParaRPr lang="en-GB" dirty="0"/>
          </a:p>
        </p:txBody>
      </p:sp>
      <p:sp>
        <p:nvSpPr>
          <p:cNvPr id="3" name="Subtitle 2"/>
          <p:cNvSpPr>
            <a:spLocks noGrp="1"/>
          </p:cNvSpPr>
          <p:nvPr>
            <p:ph type="subTitle" idx="1"/>
          </p:nvPr>
        </p:nvSpPr>
        <p:spPr/>
        <p:txBody>
          <a:bodyPr/>
          <a:lstStyle/>
          <a:p>
            <a:r>
              <a:rPr lang="en-GB" dirty="0" smtClean="0"/>
              <a:t>22 February 2017 </a:t>
            </a:r>
            <a:endParaRPr lang="en-GB" dirty="0"/>
          </a:p>
        </p:txBody>
      </p:sp>
    </p:spTree>
    <p:extLst>
      <p:ext uri="{BB962C8B-B14F-4D97-AF65-F5344CB8AC3E}">
        <p14:creationId xmlns:p14="http://schemas.microsoft.com/office/powerpoint/2010/main" val="8488098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about me…</a:t>
            </a:r>
            <a:endParaRPr lang="en-GB" dirty="0"/>
          </a:p>
        </p:txBody>
      </p:sp>
      <p:sp>
        <p:nvSpPr>
          <p:cNvPr id="3" name="Content Placeholder 2"/>
          <p:cNvSpPr>
            <a:spLocks noGrp="1"/>
          </p:cNvSpPr>
          <p:nvPr>
            <p:ph idx="1"/>
          </p:nvPr>
        </p:nvSpPr>
        <p:spPr>
          <a:xfrm>
            <a:off x="323850" y="1773238"/>
            <a:ext cx="5400278" cy="4463234"/>
          </a:xfrm>
        </p:spPr>
        <p:txBody>
          <a:bodyPr/>
          <a:lstStyle/>
          <a:p>
            <a:pPr marL="285750" indent="-285750">
              <a:spcAft>
                <a:spcPts val="2400"/>
              </a:spcAft>
              <a:buFont typeface="Arial" panose="020B0604020202020204" pitchFamily="34" charset="0"/>
              <a:buChar char="•"/>
            </a:pPr>
            <a:r>
              <a:rPr lang="en-GB" dirty="0" smtClean="0"/>
              <a:t>Previous apprentice </a:t>
            </a:r>
          </a:p>
          <a:p>
            <a:pPr marL="285750" indent="-285750">
              <a:spcAft>
                <a:spcPts val="2400"/>
              </a:spcAft>
              <a:buFont typeface="Arial" panose="020B0604020202020204" pitchFamily="34" charset="0"/>
              <a:buChar char="•"/>
            </a:pPr>
            <a:r>
              <a:rPr lang="en-GB" dirty="0" smtClean="0"/>
              <a:t>Level 4 Higher Apprenticeship in Public Relations </a:t>
            </a:r>
          </a:p>
          <a:p>
            <a:pPr marL="285750" indent="-285750">
              <a:spcAft>
                <a:spcPts val="0"/>
              </a:spcAft>
              <a:buFont typeface="Arial" panose="020B0604020202020204" pitchFamily="34" charset="0"/>
              <a:buChar char="•"/>
            </a:pPr>
            <a:r>
              <a:rPr lang="en-GB" dirty="0" smtClean="0"/>
              <a:t>Community Relations and </a:t>
            </a:r>
          </a:p>
          <a:p>
            <a:pPr>
              <a:spcAft>
                <a:spcPts val="2400"/>
              </a:spcAft>
            </a:pPr>
            <a:r>
              <a:rPr lang="en-GB" dirty="0" smtClean="0"/>
              <a:t>     Communications Officer </a:t>
            </a:r>
          </a:p>
          <a:p>
            <a:pPr marL="285750" indent="-285750">
              <a:spcAft>
                <a:spcPts val="0"/>
              </a:spcAft>
              <a:buFont typeface="Arial" panose="020B0604020202020204" pitchFamily="34" charset="0"/>
              <a:buChar char="•"/>
            </a:pPr>
            <a:r>
              <a:rPr lang="en-GB" dirty="0" smtClean="0"/>
              <a:t>Costain JV for the Thames Tideway  </a:t>
            </a:r>
          </a:p>
          <a:p>
            <a:pPr>
              <a:spcAft>
                <a:spcPts val="2400"/>
              </a:spcAft>
            </a:pPr>
            <a:r>
              <a:rPr lang="en-GB" dirty="0" smtClean="0"/>
              <a:t>     Tunnel super sewer construction </a:t>
            </a:r>
          </a:p>
          <a:p>
            <a:pPr marL="285750" indent="-285750">
              <a:spcAft>
                <a:spcPts val="2400"/>
              </a:spcAft>
              <a:buFont typeface="Arial" panose="020B0604020202020204" pitchFamily="34" charset="0"/>
              <a:buChar char="•"/>
            </a:pPr>
            <a:r>
              <a:rPr lang="en-GB" dirty="0" smtClean="0"/>
              <a:t>2 </a:t>
            </a:r>
            <a:r>
              <a:rPr lang="en-GB" dirty="0"/>
              <a:t>years and 4 months </a:t>
            </a:r>
            <a:r>
              <a:rPr lang="en-GB" dirty="0" smtClean="0"/>
              <a:t>with Costain</a:t>
            </a:r>
          </a:p>
          <a:p>
            <a:pPr marL="285750" indent="-285750">
              <a:spcAft>
                <a:spcPts val="2400"/>
              </a:spcAft>
              <a:buFont typeface="Arial" panose="020B0604020202020204" pitchFamily="34" charset="0"/>
              <a:buChar char="•"/>
            </a:pPr>
            <a:r>
              <a:rPr lang="en-GB" dirty="0" smtClean="0"/>
              <a:t>21 years of age</a:t>
            </a:r>
            <a:endParaRPr lang="en-GB" dirty="0"/>
          </a:p>
          <a:p>
            <a:pPr marL="285750" indent="-285750">
              <a:spcAft>
                <a:spcPts val="2400"/>
              </a:spcAft>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0FCD5117-EB02-4415-B2BF-CD8118D20DAA}" type="slidenum">
              <a:rPr lang="en-GB" smtClean="0"/>
              <a:pPr/>
              <a:t>2</a:t>
            </a:fld>
            <a:endParaRPr lang="en-GB" dirty="0"/>
          </a:p>
        </p:txBody>
      </p:sp>
      <p:pic>
        <p:nvPicPr>
          <p:cNvPr id="3074" name="Picture 2" descr="C:\Users\chawhit\Documents\Charley\Costain Awards 256197_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980" y="2858417"/>
            <a:ext cx="4358972" cy="2946847"/>
          </a:xfrm>
          <a:prstGeom prst="rect">
            <a:avLst/>
          </a:prstGeom>
          <a:noFill/>
          <a:ln w="50800">
            <a:solidFill>
              <a:schemeClr val="tx1">
                <a:lumMod val="90000"/>
                <a:lumOff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61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Costain? </a:t>
            </a:r>
          </a:p>
        </p:txBody>
      </p:sp>
      <p:sp>
        <p:nvSpPr>
          <p:cNvPr id="6" name="Rectangle 5"/>
          <p:cNvSpPr/>
          <p:nvPr/>
        </p:nvSpPr>
        <p:spPr>
          <a:xfrm>
            <a:off x="349112" y="1531740"/>
            <a:ext cx="2170966" cy="46334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831" y="1556792"/>
            <a:ext cx="1740768" cy="114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001489" y="2687949"/>
            <a:ext cx="1777662" cy="461665"/>
          </a:xfrm>
          <a:prstGeom prst="rect">
            <a:avLst/>
          </a:prstGeom>
          <a:noFill/>
        </p:spPr>
        <p:txBody>
          <a:bodyPr wrap="square" rtlCol="0">
            <a:spAutoFit/>
          </a:bodyPr>
          <a:lstStyle/>
          <a:p>
            <a:r>
              <a:rPr lang="en-GB" sz="1200" dirty="0"/>
              <a:t>Securing a future energy supply…</a:t>
            </a:r>
          </a:p>
        </p:txBody>
      </p:sp>
      <p:sp>
        <p:nvSpPr>
          <p:cNvPr id="13" name="TextBox 12"/>
          <p:cNvSpPr txBox="1"/>
          <p:nvPr/>
        </p:nvSpPr>
        <p:spPr>
          <a:xfrm>
            <a:off x="6986933" y="4295947"/>
            <a:ext cx="1952105" cy="461665"/>
          </a:xfrm>
          <a:prstGeom prst="rect">
            <a:avLst/>
          </a:prstGeom>
          <a:noFill/>
        </p:spPr>
        <p:txBody>
          <a:bodyPr wrap="square" rtlCol="0">
            <a:spAutoFit/>
          </a:bodyPr>
          <a:lstStyle/>
          <a:p>
            <a:r>
              <a:rPr lang="en-GB" sz="1200" dirty="0"/>
              <a:t>…maintaining a safe and reliable water supply</a:t>
            </a:r>
          </a:p>
        </p:txBody>
      </p:sp>
      <p:sp>
        <p:nvSpPr>
          <p:cNvPr id="14" name="TextBox 13"/>
          <p:cNvSpPr txBox="1"/>
          <p:nvPr/>
        </p:nvSpPr>
        <p:spPr>
          <a:xfrm>
            <a:off x="7019342" y="5913069"/>
            <a:ext cx="2169384" cy="461665"/>
          </a:xfrm>
          <a:prstGeom prst="rect">
            <a:avLst/>
          </a:prstGeom>
          <a:noFill/>
        </p:spPr>
        <p:txBody>
          <a:bodyPr wrap="square" rtlCol="0">
            <a:spAutoFit/>
          </a:bodyPr>
          <a:lstStyle/>
          <a:p>
            <a:r>
              <a:rPr lang="en-GB" sz="1200" dirty="0"/>
              <a:t>…upgrading the transport infrastructure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658" y="4766448"/>
            <a:ext cx="1694654" cy="1128668"/>
          </a:xfrm>
          <a:prstGeom prst="rect">
            <a:avLst/>
          </a:prstGeom>
        </p:spPr>
      </p:pic>
      <p:pic>
        <p:nvPicPr>
          <p:cNvPr id="18" name="Picture 17" descr="http://upload.wikimedia.org/wikipedia/en/archive/d/df/20100518214732!Welsh_Assembly_Government_logo.png"/>
          <p:cNvPicPr>
            <a:picLocks noChangeAspect="1" noChangeArrowheads="1"/>
          </p:cNvPicPr>
          <p:nvPr/>
        </p:nvPicPr>
        <p:blipFill>
          <a:blip r:embed="rId5"/>
          <a:srcRect/>
          <a:stretch>
            <a:fillRect/>
          </a:stretch>
        </p:blipFill>
        <p:spPr bwMode="auto">
          <a:xfrm>
            <a:off x="1194085" y="3376126"/>
            <a:ext cx="400228" cy="310291"/>
          </a:xfrm>
          <a:prstGeom prst="rect">
            <a:avLst/>
          </a:prstGeom>
          <a:noFill/>
          <a:ln w="9525">
            <a:noFill/>
            <a:miter lim="800000"/>
            <a:headEnd/>
            <a:tailEnd/>
          </a:ln>
        </p:spPr>
      </p:pic>
      <p:pic>
        <p:nvPicPr>
          <p:cNvPr id="19" name="Picture 18"/>
          <p:cNvPicPr>
            <a:picLocks noChangeAspect="1" noChangeArrowheads="1"/>
          </p:cNvPicPr>
          <p:nvPr/>
        </p:nvPicPr>
        <p:blipFill>
          <a:blip r:embed="rId6"/>
          <a:srcRect/>
          <a:stretch>
            <a:fillRect/>
          </a:stretch>
        </p:blipFill>
        <p:spPr bwMode="auto">
          <a:xfrm>
            <a:off x="1040685" y="2673559"/>
            <a:ext cx="561595" cy="269384"/>
          </a:xfrm>
          <a:prstGeom prst="rect">
            <a:avLst/>
          </a:prstGeom>
          <a:noFill/>
          <a:ln w="9525">
            <a:noFill/>
            <a:miter lim="800000"/>
            <a:headEnd/>
            <a:tailEnd/>
          </a:ln>
        </p:spPr>
      </p:pic>
      <p:pic>
        <p:nvPicPr>
          <p:cNvPr id="20" name="Picture 19" descr="ha-log~1"/>
          <p:cNvPicPr>
            <a:picLocks noChangeAspect="1" noChangeArrowheads="1"/>
          </p:cNvPicPr>
          <p:nvPr/>
        </p:nvPicPr>
        <p:blipFill>
          <a:blip r:embed="rId7"/>
          <a:srcRect t="31644" b="43663"/>
          <a:stretch>
            <a:fillRect/>
          </a:stretch>
        </p:blipFill>
        <p:spPr bwMode="auto">
          <a:xfrm>
            <a:off x="403600" y="3521362"/>
            <a:ext cx="749232" cy="152238"/>
          </a:xfrm>
          <a:prstGeom prst="rect">
            <a:avLst/>
          </a:prstGeom>
          <a:noFill/>
          <a:ln w="9525">
            <a:noFill/>
            <a:miter lim="800000"/>
            <a:headEnd/>
            <a:tailEnd/>
          </a:ln>
        </p:spPr>
      </p:pic>
      <p:pic>
        <p:nvPicPr>
          <p:cNvPr id="24" name="Picture 2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4099"/>
          <a:stretch/>
        </p:blipFill>
        <p:spPr bwMode="auto">
          <a:xfrm>
            <a:off x="1849142" y="2211716"/>
            <a:ext cx="515096" cy="2474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National Grid"/>
          <p:cNvPicPr>
            <a:picLocks noChangeAspect="1" noChangeArrowheads="1"/>
          </p:cNvPicPr>
          <p:nvPr/>
        </p:nvPicPr>
        <p:blipFill>
          <a:blip r:embed="rId9"/>
          <a:srcRect/>
          <a:stretch>
            <a:fillRect/>
          </a:stretch>
        </p:blipFill>
        <p:spPr bwMode="auto">
          <a:xfrm>
            <a:off x="1485271" y="2997813"/>
            <a:ext cx="819585" cy="237576"/>
          </a:xfrm>
          <a:prstGeom prst="rect">
            <a:avLst/>
          </a:prstGeom>
          <a:noFill/>
          <a:ln w="9525">
            <a:noFill/>
            <a:miter lim="800000"/>
            <a:headEnd/>
            <a:tailEnd/>
          </a:ln>
        </p:spPr>
      </p:pic>
      <p:pic>
        <p:nvPicPr>
          <p:cNvPr id="26" name="Picture 25"/>
          <p:cNvPicPr>
            <a:picLocks noChangeAspect="1" noChangeArrowheads="1"/>
          </p:cNvPicPr>
          <p:nvPr/>
        </p:nvPicPr>
        <p:blipFill>
          <a:blip r:embed="rId10"/>
          <a:srcRect l="25237" r="23112" b="13934"/>
          <a:stretch>
            <a:fillRect/>
          </a:stretch>
        </p:blipFill>
        <p:spPr bwMode="auto">
          <a:xfrm>
            <a:off x="446233" y="3082912"/>
            <a:ext cx="322854" cy="293142"/>
          </a:xfrm>
          <a:prstGeom prst="rect">
            <a:avLst/>
          </a:prstGeom>
          <a:noFill/>
          <a:ln w="9525">
            <a:noFill/>
            <a:miter lim="800000"/>
            <a:headEnd/>
            <a:tailEnd/>
          </a:ln>
        </p:spPr>
      </p:pic>
      <p:pic>
        <p:nvPicPr>
          <p:cNvPr id="27" name="Picture 26" descr="1326_united_utilities_logo">
            <a:hlinkClick r:id="rId11"/>
          </p:cNvPr>
          <p:cNvPicPr>
            <a:picLocks noChangeAspect="1" noChangeArrowheads="1"/>
          </p:cNvPicPr>
          <p:nvPr/>
        </p:nvPicPr>
        <p:blipFill>
          <a:blip r:embed="rId12"/>
          <a:srcRect/>
          <a:stretch>
            <a:fillRect/>
          </a:stretch>
        </p:blipFill>
        <p:spPr bwMode="auto">
          <a:xfrm>
            <a:off x="378040" y="1694953"/>
            <a:ext cx="443742" cy="171719"/>
          </a:xfrm>
          <a:prstGeom prst="rect">
            <a:avLst/>
          </a:prstGeom>
          <a:noFill/>
          <a:ln w="9525">
            <a:noFill/>
            <a:miter lim="800000"/>
            <a:headEnd/>
            <a:tailEnd/>
          </a:ln>
        </p:spPr>
      </p:pic>
      <p:pic>
        <p:nvPicPr>
          <p:cNvPr id="28" name="Picture 27" descr="RWETWSP">
            <a:hlinkClick r:id="rId13"/>
          </p:cNvPr>
          <p:cNvPicPr>
            <a:picLocks noChangeAspect="1" noChangeArrowheads="1"/>
          </p:cNvPicPr>
          <p:nvPr/>
        </p:nvPicPr>
        <p:blipFill>
          <a:blip r:embed="rId14"/>
          <a:srcRect/>
          <a:stretch>
            <a:fillRect/>
          </a:stretch>
        </p:blipFill>
        <p:spPr bwMode="auto">
          <a:xfrm>
            <a:off x="403600" y="1962125"/>
            <a:ext cx="311678" cy="295686"/>
          </a:xfrm>
          <a:prstGeom prst="rect">
            <a:avLst/>
          </a:prstGeom>
          <a:noFill/>
          <a:ln w="9525">
            <a:noFill/>
            <a:miter lim="800000"/>
            <a:headEnd/>
            <a:tailEnd/>
          </a:ln>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01760" y="1648674"/>
            <a:ext cx="529624" cy="196477"/>
          </a:xfrm>
          <a:prstGeom prst="rect">
            <a:avLst/>
          </a:prstGeom>
        </p:spPr>
      </p:pic>
      <p:pic>
        <p:nvPicPr>
          <p:cNvPr id="32" name="Picture 31" descr="logo-tfl"/>
          <p:cNvPicPr>
            <a:picLocks noChangeAspect="1" noChangeArrowheads="1"/>
          </p:cNvPicPr>
          <p:nvPr/>
        </p:nvPicPr>
        <p:blipFill rotWithShape="1">
          <a:blip r:embed="rId16"/>
          <a:srcRect t="31555" b="36417"/>
          <a:stretch/>
        </p:blipFill>
        <p:spPr bwMode="auto">
          <a:xfrm>
            <a:off x="1627797" y="3788348"/>
            <a:ext cx="750466" cy="228026"/>
          </a:xfrm>
          <a:prstGeom prst="rect">
            <a:avLst/>
          </a:prstGeom>
          <a:noFill/>
          <a:ln w="9525">
            <a:noFill/>
            <a:miter lim="800000"/>
            <a:headEnd/>
            <a:tailEnd/>
          </a:ln>
        </p:spPr>
      </p:pic>
      <p:pic>
        <p:nvPicPr>
          <p:cNvPr id="33" name="Picture 32"/>
          <p:cNvPicPr>
            <a:picLocks noChangeAspect="1" noChangeArrowheads="1"/>
          </p:cNvPicPr>
          <p:nvPr/>
        </p:nvPicPr>
        <p:blipFill>
          <a:blip r:embed="rId17"/>
          <a:srcRect/>
          <a:stretch>
            <a:fillRect/>
          </a:stretch>
        </p:blipFill>
        <p:spPr bwMode="auto">
          <a:xfrm>
            <a:off x="1854699" y="2585932"/>
            <a:ext cx="501488" cy="340010"/>
          </a:xfrm>
          <a:prstGeom prst="rect">
            <a:avLst/>
          </a:prstGeom>
          <a:noFill/>
          <a:ln w="9525">
            <a:noFill/>
            <a:miter lim="800000"/>
            <a:headEnd/>
            <a:tailEnd/>
          </a:ln>
        </p:spPr>
      </p:pic>
      <p:pic>
        <p:nvPicPr>
          <p:cNvPr id="34" name="Picture 33" descr="SSE"/>
          <p:cNvPicPr>
            <a:picLocks noChangeAspect="1" noChangeArrowheads="1"/>
          </p:cNvPicPr>
          <p:nvPr/>
        </p:nvPicPr>
        <p:blipFill>
          <a:blip r:embed="rId18"/>
          <a:srcRect/>
          <a:stretch>
            <a:fillRect/>
          </a:stretch>
        </p:blipFill>
        <p:spPr bwMode="auto">
          <a:xfrm>
            <a:off x="1795142" y="1884140"/>
            <a:ext cx="538928" cy="181302"/>
          </a:xfrm>
          <a:prstGeom prst="rect">
            <a:avLst/>
          </a:prstGeom>
          <a:noFill/>
          <a:ln w="9525">
            <a:noFill/>
            <a:miter lim="800000"/>
            <a:headEnd/>
            <a:tailEnd/>
          </a:ln>
        </p:spPr>
      </p:pic>
      <p:pic>
        <p:nvPicPr>
          <p:cNvPr id="35" name="Picture 34" descr="Network Rail"/>
          <p:cNvPicPr>
            <a:picLocks noChangeAspect="1" noChangeArrowheads="1"/>
          </p:cNvPicPr>
          <p:nvPr/>
        </p:nvPicPr>
        <p:blipFill>
          <a:blip r:embed="rId19"/>
          <a:srcRect/>
          <a:stretch>
            <a:fillRect/>
          </a:stretch>
        </p:blipFill>
        <p:spPr bwMode="auto">
          <a:xfrm>
            <a:off x="908495" y="3830281"/>
            <a:ext cx="565346" cy="192480"/>
          </a:xfrm>
          <a:prstGeom prst="rect">
            <a:avLst/>
          </a:prstGeom>
          <a:noFill/>
          <a:ln w="9525">
            <a:noFill/>
            <a:miter lim="800000"/>
            <a:headEnd/>
            <a:tailEnd/>
          </a:ln>
        </p:spPr>
      </p:pic>
      <p:pic>
        <p:nvPicPr>
          <p:cNvPr id="36" name="Picture 35" descr="http://t2.gstatic.com/images?q=tbn:ANd9GcTWNbcj4QAJ3_rI6j4CudqPfQ8LPqJggEFMA9ZqsU5FaefG1fCdhibHD3E">
            <a:hlinkClick r:id="rId20"/>
          </p:cNvPr>
          <p:cNvPicPr>
            <a:picLocks noChangeAspect="1" noChangeArrowheads="1"/>
          </p:cNvPicPr>
          <p:nvPr/>
        </p:nvPicPr>
        <p:blipFill>
          <a:blip r:embed="rId21"/>
          <a:srcRect/>
          <a:stretch>
            <a:fillRect/>
          </a:stretch>
        </p:blipFill>
        <p:spPr bwMode="auto">
          <a:xfrm>
            <a:off x="1662593" y="3422161"/>
            <a:ext cx="817124" cy="211886"/>
          </a:xfrm>
          <a:prstGeom prst="rect">
            <a:avLst/>
          </a:prstGeom>
          <a:noFill/>
          <a:ln w="9525">
            <a:noFill/>
            <a:miter lim="800000"/>
            <a:headEnd/>
            <a:tailEnd/>
          </a:ln>
        </p:spPr>
      </p:pic>
      <p:pic>
        <p:nvPicPr>
          <p:cNvPr id="38" name="Picture 13" descr="Ithaca Energy - www.youroilandgasnews.com"/>
          <p:cNvPicPr>
            <a:picLocks noChangeAspect="1" noChangeArrowheads="1"/>
          </p:cNvPicPr>
          <p:nvPr/>
        </p:nvPicPr>
        <p:blipFill>
          <a:blip r:embed="rId22" cstate="print"/>
          <a:srcRect/>
          <a:stretch>
            <a:fillRect/>
          </a:stretch>
        </p:blipFill>
        <p:spPr bwMode="auto">
          <a:xfrm>
            <a:off x="1791195" y="5184492"/>
            <a:ext cx="649618" cy="440298"/>
          </a:xfrm>
          <a:prstGeom prst="rect">
            <a:avLst/>
          </a:prstGeom>
          <a:noFill/>
        </p:spPr>
      </p:pic>
      <p:pic>
        <p:nvPicPr>
          <p:cNvPr id="40" name="Picture 39" descr="Chevron Hallmark - Human Energy™"/>
          <p:cNvPicPr>
            <a:picLocks noChangeAspect="1" noChangeArrowheads="1"/>
          </p:cNvPicPr>
          <p:nvPr/>
        </p:nvPicPr>
        <p:blipFill>
          <a:blip r:embed="rId23"/>
          <a:srcRect r="67091"/>
          <a:stretch>
            <a:fillRect/>
          </a:stretch>
        </p:blipFill>
        <p:spPr bwMode="auto">
          <a:xfrm>
            <a:off x="2036359" y="5772904"/>
            <a:ext cx="308222" cy="320149"/>
          </a:xfrm>
          <a:prstGeom prst="rect">
            <a:avLst/>
          </a:prstGeom>
          <a:noFill/>
          <a:ln w="9525">
            <a:noFill/>
            <a:miter lim="800000"/>
            <a:headEnd/>
            <a:tailEnd/>
          </a:ln>
        </p:spPr>
      </p:pic>
      <p:pic>
        <p:nvPicPr>
          <p:cNvPr id="41" name="Picture 40"/>
          <p:cNvPicPr>
            <a:picLocks noChangeAspect="1" noChangeArrowheads="1"/>
          </p:cNvPicPr>
          <p:nvPr/>
        </p:nvPicPr>
        <p:blipFill>
          <a:blip r:embed="rId24"/>
          <a:srcRect/>
          <a:stretch>
            <a:fillRect/>
          </a:stretch>
        </p:blipFill>
        <p:spPr bwMode="auto">
          <a:xfrm>
            <a:off x="378329" y="5703665"/>
            <a:ext cx="723710" cy="138478"/>
          </a:xfrm>
          <a:prstGeom prst="rect">
            <a:avLst/>
          </a:prstGeom>
          <a:noFill/>
          <a:ln w="9525">
            <a:noFill/>
            <a:miter lim="800000"/>
            <a:headEnd/>
            <a:tailEnd/>
          </a:ln>
        </p:spPr>
      </p:pic>
      <p:pic>
        <p:nvPicPr>
          <p:cNvPr id="43" name="Picture 42" descr="http://t0.gstatic.com/images?q=tbn:VTOE573l2662nM:http://www.pesgb.org.uk/pesgb/S4/Eni06logo.jpeg">
            <a:hlinkClick r:id="rId25"/>
          </p:cNvPr>
          <p:cNvPicPr>
            <a:picLocks noChangeAspect="1" noChangeArrowheads="1"/>
          </p:cNvPicPr>
          <p:nvPr/>
        </p:nvPicPr>
        <p:blipFill>
          <a:blip r:embed="rId26"/>
          <a:srcRect/>
          <a:stretch>
            <a:fillRect/>
          </a:stretch>
        </p:blipFill>
        <p:spPr bwMode="auto">
          <a:xfrm>
            <a:off x="1260745" y="4708383"/>
            <a:ext cx="323500" cy="304766"/>
          </a:xfrm>
          <a:prstGeom prst="rect">
            <a:avLst/>
          </a:prstGeom>
          <a:noFill/>
          <a:ln w="9525">
            <a:noFill/>
            <a:miter lim="800000"/>
            <a:headEnd/>
            <a:tailEnd/>
          </a:ln>
        </p:spPr>
      </p:pic>
      <p:pic>
        <p:nvPicPr>
          <p:cNvPr id="44" name="Picture 43" descr="http://t3.gstatic.com/images?q=tbn:vChHFC_pEqLHdM:http://best.bepolytech.be/wc10/images/total.jpg">
            <a:hlinkClick r:id="rId27"/>
          </p:cNvPr>
          <p:cNvPicPr>
            <a:picLocks noChangeAspect="1" noChangeArrowheads="1"/>
          </p:cNvPicPr>
          <p:nvPr/>
        </p:nvPicPr>
        <p:blipFill>
          <a:blip r:embed="rId28"/>
          <a:srcRect/>
          <a:stretch>
            <a:fillRect/>
          </a:stretch>
        </p:blipFill>
        <p:spPr bwMode="auto">
          <a:xfrm>
            <a:off x="408329" y="4162084"/>
            <a:ext cx="364708" cy="423605"/>
          </a:xfrm>
          <a:prstGeom prst="rect">
            <a:avLst/>
          </a:prstGeom>
          <a:noFill/>
          <a:ln w="9525">
            <a:noFill/>
            <a:miter lim="800000"/>
            <a:headEnd/>
            <a:tailEnd/>
          </a:ln>
        </p:spPr>
      </p:pic>
      <p:pic>
        <p:nvPicPr>
          <p:cNvPr id="46" name="Picture 45" descr="http://t3.gstatic.com/images?q=tbn:PGCPSPIV30efeM:http://www.dawsoncreekfair.com/userfiles/image/Conoco%2520Logo.jpg">
            <a:hlinkClick r:id="rId29"/>
          </p:cNvPr>
          <p:cNvPicPr>
            <a:picLocks noChangeAspect="1" noChangeArrowheads="1"/>
          </p:cNvPicPr>
          <p:nvPr/>
        </p:nvPicPr>
        <p:blipFill rotWithShape="1">
          <a:blip r:embed="rId30"/>
          <a:srcRect t="10013" b="17762"/>
          <a:stretch/>
        </p:blipFill>
        <p:spPr bwMode="auto">
          <a:xfrm>
            <a:off x="1769962" y="4647208"/>
            <a:ext cx="700372" cy="168484"/>
          </a:xfrm>
          <a:prstGeom prst="rect">
            <a:avLst/>
          </a:prstGeom>
          <a:noFill/>
          <a:ln w="9525">
            <a:noFill/>
            <a:miter lim="800000"/>
            <a:headEnd/>
            <a:tailEnd/>
          </a:ln>
        </p:spPr>
      </p:pic>
      <p:pic>
        <p:nvPicPr>
          <p:cNvPr id="47" name="Picture 46" descr="logo_centrica_site.gif"/>
          <p:cNvPicPr>
            <a:picLocks noChangeAspect="1"/>
          </p:cNvPicPr>
          <p:nvPr/>
        </p:nvPicPr>
        <p:blipFill>
          <a:blip r:embed="rId31"/>
          <a:srcRect/>
          <a:stretch>
            <a:fillRect/>
          </a:stretch>
        </p:blipFill>
        <p:spPr bwMode="auto">
          <a:xfrm>
            <a:off x="1684574" y="4863487"/>
            <a:ext cx="733254" cy="142224"/>
          </a:xfrm>
          <a:prstGeom prst="rect">
            <a:avLst/>
          </a:prstGeom>
          <a:noFill/>
          <a:ln w="9525">
            <a:noFill/>
            <a:miter lim="800000"/>
            <a:headEnd/>
            <a:tailEnd/>
          </a:ln>
        </p:spPr>
      </p:pic>
      <p:pic>
        <p:nvPicPr>
          <p:cNvPr id="48" name="Picture 47"/>
          <p:cNvPicPr>
            <a:picLocks noChangeAspect="1" noChangeArrowheads="1"/>
          </p:cNvPicPr>
          <p:nvPr/>
        </p:nvPicPr>
        <p:blipFill>
          <a:blip r:embed="rId32"/>
          <a:srcRect/>
          <a:stretch>
            <a:fillRect/>
          </a:stretch>
        </p:blipFill>
        <p:spPr bwMode="auto">
          <a:xfrm>
            <a:off x="375446" y="5902833"/>
            <a:ext cx="707076" cy="207519"/>
          </a:xfrm>
          <a:prstGeom prst="rect">
            <a:avLst/>
          </a:prstGeom>
          <a:noFill/>
          <a:ln w="9525">
            <a:noFill/>
            <a:miter lim="800000"/>
            <a:headEnd/>
            <a:tailEnd/>
          </a:ln>
        </p:spPr>
      </p:pic>
      <p:pic>
        <p:nvPicPr>
          <p:cNvPr id="49" name="Picture 48"/>
          <p:cNvPicPr>
            <a:picLocks noChangeAspect="1" noChangeArrowheads="1"/>
          </p:cNvPicPr>
          <p:nvPr/>
        </p:nvPicPr>
        <p:blipFill>
          <a:blip r:embed="rId33"/>
          <a:srcRect/>
          <a:stretch>
            <a:fillRect/>
          </a:stretch>
        </p:blipFill>
        <p:spPr bwMode="auto">
          <a:xfrm>
            <a:off x="2069743" y="4152060"/>
            <a:ext cx="308520" cy="322659"/>
          </a:xfrm>
          <a:prstGeom prst="rect">
            <a:avLst/>
          </a:prstGeom>
          <a:noFill/>
          <a:ln w="9525">
            <a:noFill/>
            <a:miter lim="800000"/>
            <a:headEnd/>
            <a:tailEnd/>
          </a:ln>
        </p:spPr>
      </p:pic>
      <p:pic>
        <p:nvPicPr>
          <p:cNvPr id="50" name="Picture 49" descr="http://www.localizedusa.com/logos/apache-logo.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239023" y="5869306"/>
            <a:ext cx="541134" cy="1990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Description: http://www.brammer.co.uk/Images/News/120620_Edfenergy.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419215" y="5301366"/>
            <a:ext cx="417164" cy="39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5761" t="6640" r="14620" b="9556"/>
          <a:stretch/>
        </p:blipFill>
        <p:spPr bwMode="auto">
          <a:xfrm>
            <a:off x="395392" y="4881090"/>
            <a:ext cx="426390" cy="19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76052" y="4668886"/>
            <a:ext cx="709751" cy="17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2518" y="2346488"/>
            <a:ext cx="1016624" cy="400110"/>
          </a:xfrm>
          <a:prstGeom prst="rect">
            <a:avLst/>
          </a:prstGeom>
        </p:spPr>
        <p:txBody>
          <a:bodyPr wrap="none">
            <a:spAutoFit/>
          </a:bodyPr>
          <a:lstStyle/>
          <a:p>
            <a:pPr lvl="0" algn="ctr" defTabSz="844083" fontAlgn="base">
              <a:spcBef>
                <a:spcPct val="0"/>
              </a:spcBef>
              <a:spcAft>
                <a:spcPct val="0"/>
              </a:spcAft>
              <a:buClr>
                <a:srgbClr val="478BCC"/>
              </a:buClr>
            </a:pPr>
            <a:r>
              <a:rPr lang="en-GB" sz="1000" b="1" dirty="0">
                <a:solidFill>
                  <a:srgbClr val="002060"/>
                </a:solidFill>
                <a:cs typeface="Arial" charset="0"/>
              </a:rPr>
              <a:t>Infrastructure</a:t>
            </a:r>
          </a:p>
          <a:p>
            <a:pPr lvl="0" algn="ctr" defTabSz="844083" fontAlgn="base">
              <a:spcBef>
                <a:spcPct val="0"/>
              </a:spcBef>
              <a:spcAft>
                <a:spcPct val="0"/>
              </a:spcAft>
              <a:buClr>
                <a:srgbClr val="478BCC"/>
              </a:buClr>
            </a:pPr>
            <a:endParaRPr lang="en-GB" sz="1000" dirty="0">
              <a:solidFill>
                <a:srgbClr val="002060"/>
              </a:solidFill>
              <a:cs typeface="Arial" charset="0"/>
            </a:endParaRPr>
          </a:p>
        </p:txBody>
      </p:sp>
      <p:pic>
        <p:nvPicPr>
          <p:cNvPr id="7" name="Picture 6"/>
          <p:cNvPicPr>
            <a:picLocks noChangeAspect="1"/>
          </p:cNvPicPr>
          <p:nvPr/>
        </p:nvPicPr>
        <p:blipFill>
          <a:blip r:embed="rId38"/>
          <a:stretch>
            <a:fillRect/>
          </a:stretch>
        </p:blipFill>
        <p:spPr>
          <a:xfrm>
            <a:off x="855815" y="4101807"/>
            <a:ext cx="538384" cy="343649"/>
          </a:xfrm>
          <a:prstGeom prst="rect">
            <a:avLst/>
          </a:prstGeom>
        </p:spPr>
      </p:pic>
      <p:pic>
        <p:nvPicPr>
          <p:cNvPr id="10" name="Picture 9"/>
          <p:cNvPicPr>
            <a:picLocks noChangeAspect="1"/>
          </p:cNvPicPr>
          <p:nvPr/>
        </p:nvPicPr>
        <p:blipFill>
          <a:blip r:embed="rId39"/>
          <a:stretch>
            <a:fillRect/>
          </a:stretch>
        </p:blipFill>
        <p:spPr>
          <a:xfrm>
            <a:off x="1467786" y="4152060"/>
            <a:ext cx="517787" cy="312497"/>
          </a:xfrm>
          <a:prstGeom prst="rect">
            <a:avLst/>
          </a:prstGeom>
        </p:spPr>
      </p:pic>
      <p:pic>
        <p:nvPicPr>
          <p:cNvPr id="11" name="Picture 10"/>
          <p:cNvPicPr>
            <a:picLocks noChangeAspect="1"/>
          </p:cNvPicPr>
          <p:nvPr/>
        </p:nvPicPr>
        <p:blipFill>
          <a:blip r:embed="rId40"/>
          <a:stretch>
            <a:fillRect/>
          </a:stretch>
        </p:blipFill>
        <p:spPr>
          <a:xfrm>
            <a:off x="397271" y="5362524"/>
            <a:ext cx="898861" cy="127707"/>
          </a:xfrm>
          <a:prstGeom prst="rect">
            <a:avLst/>
          </a:prstGeom>
        </p:spPr>
      </p:pic>
      <p:pic>
        <p:nvPicPr>
          <p:cNvPr id="57" name="Picture 56"/>
          <p:cNvPicPr>
            <a:picLocks noChangeAspect="1"/>
          </p:cNvPicPr>
          <p:nvPr/>
        </p:nvPicPr>
        <p:blipFill>
          <a:blip r:embed="rId41"/>
          <a:stretch>
            <a:fillRect/>
          </a:stretch>
        </p:blipFill>
        <p:spPr>
          <a:xfrm>
            <a:off x="436249" y="2538857"/>
            <a:ext cx="571765" cy="364646"/>
          </a:xfrm>
          <a:prstGeom prst="rect">
            <a:avLst/>
          </a:prstGeom>
        </p:spPr>
      </p:pic>
      <p:pic>
        <p:nvPicPr>
          <p:cNvPr id="58" name="Picture 57"/>
          <p:cNvPicPr>
            <a:picLocks noChangeAspect="1"/>
          </p:cNvPicPr>
          <p:nvPr/>
        </p:nvPicPr>
        <p:blipFill>
          <a:blip r:embed="rId42"/>
          <a:stretch>
            <a:fillRect/>
          </a:stretch>
        </p:blipFill>
        <p:spPr>
          <a:xfrm>
            <a:off x="994351" y="3028568"/>
            <a:ext cx="393633" cy="315929"/>
          </a:xfrm>
          <a:prstGeom prst="rect">
            <a:avLst/>
          </a:prstGeom>
        </p:spPr>
      </p:pic>
      <p:pic>
        <p:nvPicPr>
          <p:cNvPr id="15" name="Picture 14"/>
          <p:cNvPicPr>
            <a:picLocks noChangeAspect="1"/>
          </p:cNvPicPr>
          <p:nvPr/>
        </p:nvPicPr>
        <p:blipFill rotWithShape="1">
          <a:blip r:embed="rId43"/>
          <a:srcRect l="6216" r="10839"/>
          <a:stretch/>
        </p:blipFill>
        <p:spPr>
          <a:xfrm>
            <a:off x="7080887" y="3174611"/>
            <a:ext cx="1737110" cy="1096339"/>
          </a:xfrm>
          <a:prstGeom prst="rect">
            <a:avLst/>
          </a:prstGeom>
        </p:spPr>
      </p:pic>
      <p:pic>
        <p:nvPicPr>
          <p:cNvPr id="37" name="Picture 36"/>
          <p:cNvPicPr>
            <a:picLocks noChangeAspect="1"/>
          </p:cNvPicPr>
          <p:nvPr/>
        </p:nvPicPr>
        <p:blipFill rotWithShape="1">
          <a:blip r:embed="rId44"/>
          <a:srcRect t="3813" b="1976"/>
          <a:stretch/>
        </p:blipFill>
        <p:spPr>
          <a:xfrm>
            <a:off x="3068569" y="1418683"/>
            <a:ext cx="3561633" cy="4890637"/>
          </a:xfrm>
          <a:prstGeom prst="rect">
            <a:avLst/>
          </a:prstGeom>
        </p:spPr>
      </p:pic>
      <p:sp>
        <p:nvSpPr>
          <p:cNvPr id="5" name="Rectangle 4"/>
          <p:cNvSpPr/>
          <p:nvPr/>
        </p:nvSpPr>
        <p:spPr>
          <a:xfrm>
            <a:off x="689358" y="5050303"/>
            <a:ext cx="1313180" cy="246221"/>
          </a:xfrm>
          <a:prstGeom prst="rect">
            <a:avLst/>
          </a:prstGeom>
        </p:spPr>
        <p:txBody>
          <a:bodyPr wrap="none">
            <a:spAutoFit/>
          </a:bodyPr>
          <a:lstStyle/>
          <a:p>
            <a:r>
              <a:rPr lang="en-GB" sz="1000" b="1" dirty="0">
                <a:solidFill>
                  <a:srgbClr val="002060"/>
                </a:solidFill>
                <a:cs typeface="Arial" charset="0"/>
              </a:rPr>
              <a:t>Natural Resources</a:t>
            </a:r>
            <a:endParaRPr lang="en-GB" sz="1000" dirty="0"/>
          </a:p>
        </p:txBody>
      </p:sp>
      <p:pic>
        <p:nvPicPr>
          <p:cNvPr id="17" name="Picture 16"/>
          <p:cNvPicPr>
            <a:picLocks noChangeAspect="1"/>
          </p:cNvPicPr>
          <p:nvPr/>
        </p:nvPicPr>
        <p:blipFill>
          <a:blip r:embed="rId45"/>
          <a:stretch>
            <a:fillRect/>
          </a:stretch>
        </p:blipFill>
        <p:spPr>
          <a:xfrm>
            <a:off x="1095833" y="1617910"/>
            <a:ext cx="451297" cy="274389"/>
          </a:xfrm>
          <a:prstGeom prst="rect">
            <a:avLst/>
          </a:prstGeom>
        </p:spPr>
      </p:pic>
      <p:pic>
        <p:nvPicPr>
          <p:cNvPr id="21" name="Picture 20"/>
          <p:cNvPicPr>
            <a:picLocks noChangeAspect="1"/>
          </p:cNvPicPr>
          <p:nvPr/>
        </p:nvPicPr>
        <p:blipFill>
          <a:blip r:embed="rId46"/>
          <a:stretch>
            <a:fillRect/>
          </a:stretch>
        </p:blipFill>
        <p:spPr>
          <a:xfrm>
            <a:off x="905096" y="2014252"/>
            <a:ext cx="642034" cy="309320"/>
          </a:xfrm>
          <a:prstGeom prst="rect">
            <a:avLst/>
          </a:prstGeom>
        </p:spPr>
      </p:pic>
      <p:pic>
        <p:nvPicPr>
          <p:cNvPr id="22" name="Picture 21"/>
          <p:cNvPicPr>
            <a:picLocks noChangeAspect="1"/>
          </p:cNvPicPr>
          <p:nvPr/>
        </p:nvPicPr>
        <p:blipFill>
          <a:blip r:embed="rId47"/>
          <a:stretch>
            <a:fillRect/>
          </a:stretch>
        </p:blipFill>
        <p:spPr>
          <a:xfrm>
            <a:off x="408777" y="3806597"/>
            <a:ext cx="437924" cy="211324"/>
          </a:xfrm>
          <a:prstGeom prst="rect">
            <a:avLst/>
          </a:prstGeom>
        </p:spPr>
      </p:pic>
      <p:sp>
        <p:nvSpPr>
          <p:cNvPr id="8" name="Rectangle 7"/>
          <p:cNvSpPr/>
          <p:nvPr/>
        </p:nvSpPr>
        <p:spPr>
          <a:xfrm>
            <a:off x="179512" y="6453336"/>
            <a:ext cx="3852428"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496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Costain </a:t>
            </a:r>
            <a:r>
              <a:rPr lang="en-GB" dirty="0" smtClean="0"/>
              <a:t>values</a:t>
            </a:r>
            <a:endParaRPr lang="en-GB" dirty="0"/>
          </a:p>
        </p:txBody>
      </p:sp>
      <p:sp>
        <p:nvSpPr>
          <p:cNvPr id="3" name="Content Placeholder 2"/>
          <p:cNvSpPr>
            <a:spLocks noGrp="1"/>
          </p:cNvSpPr>
          <p:nvPr>
            <p:ph idx="1"/>
          </p:nvPr>
        </p:nvSpPr>
        <p:spPr>
          <a:xfrm>
            <a:off x="323850" y="1773238"/>
            <a:ext cx="7668530" cy="4463234"/>
          </a:xfrm>
        </p:spPr>
        <p:txBody>
          <a:bodyPr/>
          <a:lstStyle/>
          <a:p>
            <a:pPr marL="457200" indent="-457200">
              <a:lnSpc>
                <a:spcPct val="100000"/>
              </a:lnSpc>
              <a:spcAft>
                <a:spcPts val="3600"/>
              </a:spcAft>
              <a:buFont typeface="Wingdings" panose="05000000000000000000" pitchFamily="2" charset="2"/>
              <a:buChar char="§"/>
            </a:pPr>
            <a:r>
              <a:rPr lang="en-GB" sz="2400" dirty="0" smtClean="0"/>
              <a:t>Ensuring </a:t>
            </a:r>
            <a:r>
              <a:rPr lang="en-GB" sz="2400" dirty="0"/>
              <a:t>Costain is a safe and great place to work</a:t>
            </a:r>
          </a:p>
          <a:p>
            <a:pPr marL="457200" indent="-457200">
              <a:lnSpc>
                <a:spcPct val="100000"/>
              </a:lnSpc>
              <a:spcAft>
                <a:spcPts val="3600"/>
              </a:spcAft>
              <a:buFont typeface="Wingdings" panose="05000000000000000000" pitchFamily="2" charset="2"/>
              <a:buChar char="§"/>
            </a:pPr>
            <a:r>
              <a:rPr lang="en-GB" sz="2400" dirty="0" smtClean="0">
                <a:solidFill>
                  <a:srgbClr val="0067C6"/>
                </a:solidFill>
              </a:rPr>
              <a:t>Creating </a:t>
            </a:r>
            <a:r>
              <a:rPr lang="en-GB" sz="2400" dirty="0">
                <a:solidFill>
                  <a:srgbClr val="0067C6"/>
                </a:solidFill>
              </a:rPr>
              <a:t>a </a:t>
            </a:r>
            <a:r>
              <a:rPr lang="en-GB" sz="2400" dirty="0"/>
              <a:t>better environment </a:t>
            </a:r>
          </a:p>
          <a:p>
            <a:pPr marL="457200" indent="-457200">
              <a:lnSpc>
                <a:spcPct val="100000"/>
              </a:lnSpc>
              <a:spcAft>
                <a:spcPts val="3600"/>
              </a:spcAft>
              <a:buFont typeface="Wingdings" panose="05000000000000000000" pitchFamily="2" charset="2"/>
              <a:buChar char="§"/>
            </a:pPr>
            <a:r>
              <a:rPr lang="en-GB" sz="2400" smtClean="0"/>
              <a:t>Supporting our </a:t>
            </a:r>
            <a:r>
              <a:rPr lang="en-GB" sz="2400" dirty="0"/>
              <a:t>local communities and leaving a positive legacy</a:t>
            </a:r>
          </a:p>
          <a:p>
            <a:pPr marL="457200" indent="-457200">
              <a:lnSpc>
                <a:spcPct val="100000"/>
              </a:lnSpc>
              <a:spcAft>
                <a:spcPts val="3600"/>
              </a:spcAft>
              <a:buFont typeface="Wingdings" panose="05000000000000000000" pitchFamily="2" charset="2"/>
              <a:buChar char="§"/>
            </a:pPr>
            <a:r>
              <a:rPr lang="en-GB" sz="2400" dirty="0" smtClean="0"/>
              <a:t>Providing </a:t>
            </a:r>
            <a:r>
              <a:rPr lang="en-GB" sz="2400" dirty="0"/>
              <a:t>better solutions for the market place </a:t>
            </a:r>
          </a:p>
        </p:txBody>
      </p:sp>
      <p:sp>
        <p:nvSpPr>
          <p:cNvPr id="4" name="Slide Number Placeholder 3"/>
          <p:cNvSpPr>
            <a:spLocks noGrp="1"/>
          </p:cNvSpPr>
          <p:nvPr>
            <p:ph type="sldNum" sz="quarter" idx="12"/>
          </p:nvPr>
        </p:nvSpPr>
        <p:spPr/>
        <p:txBody>
          <a:bodyPr/>
          <a:lstStyle/>
          <a:p>
            <a:fld id="{0FCD5117-EB02-4415-B2BF-CD8118D20DAA}" type="slidenum">
              <a:rPr lang="en-GB" smtClean="0"/>
              <a:pPr/>
              <a:t>4</a:t>
            </a:fld>
            <a:endParaRPr lang="en-GB" dirty="0"/>
          </a:p>
        </p:txBody>
      </p:sp>
    </p:spTree>
    <p:extLst>
      <p:ext uri="{BB962C8B-B14F-4D97-AF65-F5344CB8AC3E}">
        <p14:creationId xmlns:p14="http://schemas.microsoft.com/office/powerpoint/2010/main" val="3111387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 </a:t>
            </a:r>
            <a:endParaRPr lang="en-GB" dirty="0"/>
          </a:p>
        </p:txBody>
      </p:sp>
      <p:sp>
        <p:nvSpPr>
          <p:cNvPr id="4" name="Slide Number Placeholder 3"/>
          <p:cNvSpPr>
            <a:spLocks noGrp="1"/>
          </p:cNvSpPr>
          <p:nvPr>
            <p:ph type="sldNum" sz="quarter" idx="12"/>
          </p:nvPr>
        </p:nvSpPr>
        <p:spPr/>
        <p:txBody>
          <a:bodyPr/>
          <a:lstStyle/>
          <a:p>
            <a:fld id="{0FCD5117-EB02-4415-B2BF-CD8118D20DAA}" type="slidenum">
              <a:rPr lang="en-GB" smtClean="0"/>
              <a:pPr/>
              <a:t>5</a:t>
            </a:fld>
            <a:endParaRPr lang="en-GB" dirty="0"/>
          </a:p>
        </p:txBody>
      </p:sp>
      <p:pic>
        <p:nvPicPr>
          <p:cNvPr id="5" name="Picture 4" descr="Engineering A Career Plotr"/>
          <p:cNvPicPr/>
          <p:nvPr/>
        </p:nvPicPr>
        <p:blipFill>
          <a:blip r:embed="rId2">
            <a:extLst>
              <a:ext uri="{28A0092B-C50C-407E-A947-70E740481C1C}">
                <a14:useLocalDpi xmlns:a14="http://schemas.microsoft.com/office/drawing/2010/main" val="0"/>
              </a:ext>
            </a:extLst>
          </a:blip>
          <a:srcRect/>
          <a:stretch>
            <a:fillRect/>
          </a:stretch>
        </p:blipFill>
        <p:spPr bwMode="auto">
          <a:xfrm>
            <a:off x="359532" y="1592796"/>
            <a:ext cx="8424936" cy="4680520"/>
          </a:xfrm>
          <a:prstGeom prst="rect">
            <a:avLst/>
          </a:prstGeom>
          <a:noFill/>
          <a:ln>
            <a:noFill/>
          </a:ln>
        </p:spPr>
      </p:pic>
      <p:sp>
        <p:nvSpPr>
          <p:cNvPr id="6" name="Rectangle 5"/>
          <p:cNvSpPr/>
          <p:nvPr/>
        </p:nvSpPr>
        <p:spPr>
          <a:xfrm>
            <a:off x="359532" y="1592796"/>
            <a:ext cx="8496944" cy="47525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67544" y="1701439"/>
            <a:ext cx="7848872" cy="4463234"/>
          </a:xfrm>
        </p:spPr>
        <p:txBody>
          <a:bodyPr/>
          <a:lstStyle/>
          <a:p>
            <a:r>
              <a:rPr lang="en-GB" sz="2000" b="1" dirty="0">
                <a:solidFill>
                  <a:srgbClr val="0067C6"/>
                </a:solidFill>
              </a:rPr>
              <a:t>Apprenticeships</a:t>
            </a:r>
          </a:p>
          <a:p>
            <a:r>
              <a:rPr lang="en-GB" dirty="0" smtClean="0">
                <a:solidFill>
                  <a:schemeClr val="tx1">
                    <a:lumMod val="90000"/>
                    <a:lumOff val="10000"/>
                  </a:schemeClr>
                </a:solidFill>
              </a:rPr>
              <a:t>From Accountancy </a:t>
            </a:r>
            <a:r>
              <a:rPr lang="en-GB" dirty="0">
                <a:solidFill>
                  <a:schemeClr val="tx1">
                    <a:lumMod val="90000"/>
                    <a:lumOff val="10000"/>
                  </a:schemeClr>
                </a:solidFill>
              </a:rPr>
              <a:t>to </a:t>
            </a:r>
            <a:r>
              <a:rPr lang="en-GB" dirty="0" smtClean="0">
                <a:solidFill>
                  <a:schemeClr val="tx1">
                    <a:lumMod val="90000"/>
                    <a:lumOff val="10000"/>
                  </a:schemeClr>
                </a:solidFill>
              </a:rPr>
              <a:t>Track </a:t>
            </a:r>
            <a:r>
              <a:rPr lang="en-GB" dirty="0">
                <a:solidFill>
                  <a:schemeClr val="tx1">
                    <a:lumMod val="90000"/>
                    <a:lumOff val="10000"/>
                  </a:schemeClr>
                </a:solidFill>
              </a:rPr>
              <a:t>and </a:t>
            </a:r>
            <a:r>
              <a:rPr lang="en-GB" dirty="0" smtClean="0">
                <a:solidFill>
                  <a:schemeClr val="tx1">
                    <a:lumMod val="90000"/>
                    <a:lumOff val="10000"/>
                  </a:schemeClr>
                </a:solidFill>
              </a:rPr>
              <a:t>Signalling Engineering, Public </a:t>
            </a:r>
            <a:r>
              <a:rPr lang="en-GB" dirty="0">
                <a:solidFill>
                  <a:schemeClr val="tx1">
                    <a:lumMod val="90000"/>
                    <a:lumOff val="10000"/>
                  </a:schemeClr>
                </a:solidFill>
              </a:rPr>
              <a:t>R</a:t>
            </a:r>
            <a:r>
              <a:rPr lang="en-GB" dirty="0" smtClean="0">
                <a:solidFill>
                  <a:schemeClr val="tx1">
                    <a:lumMod val="90000"/>
                    <a:lumOff val="10000"/>
                  </a:schemeClr>
                </a:solidFill>
              </a:rPr>
              <a:t>elations and Business Administration – level 2 GCSE to level 6 &amp; 7 Degrees</a:t>
            </a:r>
          </a:p>
          <a:p>
            <a:r>
              <a:rPr lang="en-GB" sz="2000" b="1" dirty="0" smtClean="0">
                <a:solidFill>
                  <a:srgbClr val="0067C6"/>
                </a:solidFill>
              </a:rPr>
              <a:t>Graduate </a:t>
            </a:r>
            <a:r>
              <a:rPr lang="en-GB" sz="2000" b="1" dirty="0">
                <a:solidFill>
                  <a:srgbClr val="0067C6"/>
                </a:solidFill>
              </a:rPr>
              <a:t>programme</a:t>
            </a:r>
          </a:p>
          <a:p>
            <a:r>
              <a:rPr lang="en-GB" dirty="0" smtClean="0">
                <a:solidFill>
                  <a:schemeClr val="tx1">
                    <a:lumMod val="90000"/>
                    <a:lumOff val="10000"/>
                  </a:schemeClr>
                </a:solidFill>
              </a:rPr>
              <a:t>11 </a:t>
            </a:r>
            <a:r>
              <a:rPr lang="en-GB" dirty="0">
                <a:solidFill>
                  <a:schemeClr val="tx1">
                    <a:lumMod val="90000"/>
                    <a:lumOff val="10000"/>
                  </a:schemeClr>
                </a:solidFill>
              </a:rPr>
              <a:t>diverse disciplines, from </a:t>
            </a:r>
            <a:r>
              <a:rPr lang="en-GB" dirty="0" smtClean="0">
                <a:solidFill>
                  <a:schemeClr val="tx1">
                    <a:lumMod val="90000"/>
                    <a:lumOff val="10000"/>
                  </a:schemeClr>
                </a:solidFill>
              </a:rPr>
              <a:t>Civil </a:t>
            </a:r>
            <a:r>
              <a:rPr lang="en-GB" dirty="0">
                <a:solidFill>
                  <a:schemeClr val="tx1">
                    <a:lumMod val="90000"/>
                    <a:lumOff val="10000"/>
                  </a:schemeClr>
                </a:solidFill>
              </a:rPr>
              <a:t>Engineering, Quantity Surveying and Mechanical Engineering through to Bid Authoring and Finance. </a:t>
            </a:r>
            <a:r>
              <a:rPr lang="en-GB" dirty="0" smtClean="0">
                <a:solidFill>
                  <a:schemeClr val="tx1">
                    <a:lumMod val="90000"/>
                    <a:lumOff val="10000"/>
                  </a:schemeClr>
                </a:solidFill>
              </a:rPr>
              <a:t>Broadening this further </a:t>
            </a:r>
            <a:r>
              <a:rPr lang="en-GB" dirty="0">
                <a:solidFill>
                  <a:schemeClr val="tx1">
                    <a:lumMod val="90000"/>
                    <a:lumOff val="10000"/>
                  </a:schemeClr>
                </a:solidFill>
              </a:rPr>
              <a:t>to encompass technology disciplines such as computer and data science.</a:t>
            </a:r>
          </a:p>
          <a:p>
            <a:r>
              <a:rPr lang="en-GB" sz="2000" b="1" dirty="0">
                <a:solidFill>
                  <a:srgbClr val="0067C6"/>
                </a:solidFill>
              </a:rPr>
              <a:t>Work </a:t>
            </a:r>
            <a:r>
              <a:rPr lang="en-GB" sz="2000" b="1" dirty="0" smtClean="0">
                <a:solidFill>
                  <a:srgbClr val="0067C6"/>
                </a:solidFill>
              </a:rPr>
              <a:t>experience</a:t>
            </a:r>
            <a:endParaRPr lang="en-GB" sz="2000" b="1" dirty="0">
              <a:solidFill>
                <a:srgbClr val="0067C6"/>
              </a:solidFill>
            </a:endParaRPr>
          </a:p>
          <a:p>
            <a:r>
              <a:rPr lang="en-GB" dirty="0" smtClean="0">
                <a:solidFill>
                  <a:schemeClr val="tx1">
                    <a:lumMod val="90000"/>
                    <a:lumOff val="10000"/>
                  </a:schemeClr>
                </a:solidFill>
              </a:rPr>
              <a:t>14-18 </a:t>
            </a:r>
            <a:r>
              <a:rPr lang="en-GB" dirty="0">
                <a:solidFill>
                  <a:schemeClr val="tx1">
                    <a:lumMod val="90000"/>
                    <a:lumOff val="10000"/>
                  </a:schemeClr>
                </a:solidFill>
              </a:rPr>
              <a:t>years </a:t>
            </a:r>
            <a:r>
              <a:rPr lang="en-GB" dirty="0" smtClean="0">
                <a:solidFill>
                  <a:schemeClr val="tx1">
                    <a:lumMod val="90000"/>
                    <a:lumOff val="10000"/>
                  </a:schemeClr>
                </a:solidFill>
              </a:rPr>
              <a:t>looking to gain experience in an engineering and construction environment.</a:t>
            </a:r>
          </a:p>
          <a:p>
            <a:r>
              <a:rPr lang="en-GB" sz="2000" b="1" dirty="0" smtClean="0">
                <a:solidFill>
                  <a:srgbClr val="0067C6"/>
                </a:solidFill>
              </a:rPr>
              <a:t>Sponsorships and internships </a:t>
            </a:r>
          </a:p>
          <a:p>
            <a:r>
              <a:rPr lang="en-GB" dirty="0" smtClean="0">
                <a:solidFill>
                  <a:schemeClr val="tx1">
                    <a:lumMod val="90000"/>
                    <a:lumOff val="10000"/>
                  </a:schemeClr>
                </a:solidFill>
              </a:rPr>
              <a:t>We </a:t>
            </a:r>
            <a:r>
              <a:rPr lang="en-GB" dirty="0">
                <a:solidFill>
                  <a:schemeClr val="tx1">
                    <a:lumMod val="90000"/>
                    <a:lumOff val="10000"/>
                  </a:schemeClr>
                </a:solidFill>
              </a:rPr>
              <a:t>provide sponsorship and work placements to students in any year of study.</a:t>
            </a:r>
          </a:p>
        </p:txBody>
      </p:sp>
    </p:spTree>
    <p:extLst>
      <p:ext uri="{BB962C8B-B14F-4D97-AF65-F5344CB8AC3E}">
        <p14:creationId xmlns:p14="http://schemas.microsoft.com/office/powerpoint/2010/main" val="151858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Young employees having a </a:t>
            </a:r>
            <a:r>
              <a:rPr lang="en-GB" dirty="0" smtClean="0"/>
              <a:t>voice</a:t>
            </a:r>
            <a:endParaRPr lang="en-GB" dirty="0"/>
          </a:p>
        </p:txBody>
      </p:sp>
      <p:sp>
        <p:nvSpPr>
          <p:cNvPr id="3" name="Content Placeholder 2"/>
          <p:cNvSpPr>
            <a:spLocks noGrp="1"/>
          </p:cNvSpPr>
          <p:nvPr>
            <p:ph idx="1"/>
          </p:nvPr>
        </p:nvSpPr>
        <p:spPr>
          <a:xfrm>
            <a:off x="323850" y="1772816"/>
            <a:ext cx="6516688" cy="4463656"/>
          </a:xfrm>
        </p:spPr>
        <p:txBody>
          <a:bodyPr/>
          <a:lstStyle/>
          <a:p>
            <a:pPr marL="285750" indent="-285750">
              <a:spcAft>
                <a:spcPts val="2400"/>
              </a:spcAft>
              <a:buFont typeface="Arial" panose="020B0604020202020204" pitchFamily="34" charset="0"/>
              <a:buChar char="•"/>
            </a:pPr>
            <a:r>
              <a:rPr lang="en-GB" dirty="0" smtClean="0"/>
              <a:t>Apprenticeship and graduate forums </a:t>
            </a:r>
            <a:endParaRPr lang="en-GB" dirty="0"/>
          </a:p>
          <a:p>
            <a:pPr marL="285750" indent="-285750">
              <a:spcAft>
                <a:spcPts val="2400"/>
              </a:spcAft>
              <a:buFont typeface="Arial" panose="020B0604020202020204" pitchFamily="34" charset="0"/>
              <a:buChar char="•"/>
            </a:pPr>
            <a:r>
              <a:rPr lang="en-GB" dirty="0" smtClean="0"/>
              <a:t>Assigned business improvement projects </a:t>
            </a:r>
            <a:endParaRPr lang="en-GB" dirty="0"/>
          </a:p>
          <a:p>
            <a:pPr marL="285750" indent="-285750">
              <a:spcAft>
                <a:spcPts val="2400"/>
              </a:spcAft>
              <a:buFont typeface="Arial" panose="020B0604020202020204" pitchFamily="34" charset="0"/>
              <a:buChar char="•"/>
            </a:pPr>
            <a:r>
              <a:rPr lang="en-GB" dirty="0" smtClean="0"/>
              <a:t>Line managers</a:t>
            </a:r>
            <a:r>
              <a:rPr lang="en-GB" dirty="0"/>
              <a:t>, mentors and </a:t>
            </a:r>
            <a:r>
              <a:rPr lang="en-GB" dirty="0" smtClean="0"/>
              <a:t>buddy </a:t>
            </a:r>
            <a:r>
              <a:rPr lang="en-GB" dirty="0"/>
              <a:t>systems </a:t>
            </a:r>
            <a:endParaRPr lang="en-GB" dirty="0" smtClean="0"/>
          </a:p>
          <a:p>
            <a:pPr marL="285750" indent="-285750">
              <a:spcAft>
                <a:spcPts val="2400"/>
              </a:spcAft>
              <a:buFont typeface="Arial" panose="020B0604020202020204" pitchFamily="34" charset="0"/>
              <a:buChar char="•"/>
            </a:pPr>
            <a:r>
              <a:rPr lang="en-GB" dirty="0" smtClean="0"/>
              <a:t>SMART objectives </a:t>
            </a:r>
          </a:p>
          <a:p>
            <a:pPr marL="285750" indent="-285750">
              <a:spcAft>
                <a:spcPts val="2400"/>
              </a:spcAft>
              <a:buFont typeface="Arial" panose="020B0604020202020204" pitchFamily="34" charset="0"/>
              <a:buChar char="•"/>
            </a:pPr>
            <a:r>
              <a:rPr lang="en-GB" dirty="0" smtClean="0"/>
              <a:t>Case study tools </a:t>
            </a:r>
          </a:p>
          <a:p>
            <a:pPr marL="285750" indent="-285750">
              <a:spcAft>
                <a:spcPts val="2400"/>
              </a:spcAft>
              <a:buFont typeface="Arial" panose="020B0604020202020204" pitchFamily="34" charset="0"/>
              <a:buChar char="•"/>
            </a:pPr>
            <a:r>
              <a:rPr lang="en-GB" dirty="0" smtClean="0"/>
              <a:t>Job exploration and flexibility</a:t>
            </a:r>
          </a:p>
          <a:p>
            <a:pPr marL="285750" indent="-285750">
              <a:spcAft>
                <a:spcPts val="2400"/>
              </a:spcAft>
              <a:buFont typeface="Arial" panose="020B0604020202020204" pitchFamily="34" charset="0"/>
              <a:buChar char="•"/>
            </a:pPr>
            <a:r>
              <a:rPr lang="en-GB" dirty="0" smtClean="0"/>
              <a:t>Site visits and lessons learnt </a:t>
            </a:r>
          </a:p>
          <a:p>
            <a:pPr marL="285750" indent="-285750">
              <a:spcAft>
                <a:spcPts val="2400"/>
              </a:spcAft>
              <a:buFont typeface="Arial" panose="020B0604020202020204" pitchFamily="34" charset="0"/>
              <a:buChar char="•"/>
            </a:pPr>
            <a:r>
              <a:rPr lang="en-GB" dirty="0" smtClean="0"/>
              <a:t>Core team </a:t>
            </a:r>
            <a:endParaRPr lang="en-GB" dirty="0"/>
          </a:p>
          <a:p>
            <a:endParaRPr lang="en-GB" dirty="0"/>
          </a:p>
        </p:txBody>
      </p:sp>
      <p:sp>
        <p:nvSpPr>
          <p:cNvPr id="4" name="Slide Number Placeholder 3"/>
          <p:cNvSpPr>
            <a:spLocks noGrp="1"/>
          </p:cNvSpPr>
          <p:nvPr>
            <p:ph type="sldNum" sz="quarter" idx="12"/>
          </p:nvPr>
        </p:nvSpPr>
        <p:spPr/>
        <p:txBody>
          <a:bodyPr/>
          <a:lstStyle/>
          <a:p>
            <a:fld id="{0FCD5117-EB02-4415-B2BF-CD8118D20DAA}" type="slidenum">
              <a:rPr lang="en-GB" smtClean="0"/>
              <a:pPr/>
              <a:t>6</a:t>
            </a:fld>
            <a:endParaRPr lang="en-GB"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68144" y="1592796"/>
            <a:ext cx="2952328" cy="241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724" t="34630" r="60103" b="41481"/>
          <a:stretch/>
        </p:blipFill>
        <p:spPr bwMode="auto">
          <a:xfrm>
            <a:off x="4247964" y="4257092"/>
            <a:ext cx="4511623" cy="1847617"/>
          </a:xfrm>
          <a:prstGeom prst="rect">
            <a:avLst/>
          </a:prstGeom>
          <a:noFill/>
          <a:ln w="69850">
            <a:solidFill>
              <a:schemeClr val="tx2">
                <a:alpha val="52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35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Closing message </a:t>
            </a:r>
            <a:endParaRPr lang="en-GB" dirty="0"/>
          </a:p>
        </p:txBody>
      </p:sp>
      <p:sp>
        <p:nvSpPr>
          <p:cNvPr id="3" name="Content Placeholder 2"/>
          <p:cNvSpPr>
            <a:spLocks noGrp="1"/>
          </p:cNvSpPr>
          <p:nvPr>
            <p:ph idx="1"/>
          </p:nvPr>
        </p:nvSpPr>
        <p:spPr>
          <a:xfrm>
            <a:off x="395536" y="1773238"/>
            <a:ext cx="6516688" cy="4463234"/>
          </a:xfrm>
        </p:spPr>
        <p:txBody>
          <a:bodyPr/>
          <a:lstStyle/>
          <a:p>
            <a:pPr>
              <a:lnSpc>
                <a:spcPct val="100000"/>
              </a:lnSpc>
              <a:spcBef>
                <a:spcPts val="600"/>
              </a:spcBef>
            </a:pPr>
            <a:r>
              <a:rPr lang="en-GB" sz="2800" dirty="0"/>
              <a:t>Costain will provide the environment, it is </a:t>
            </a:r>
            <a:r>
              <a:rPr lang="en-GB" sz="2800" dirty="0" smtClean="0"/>
              <a:t>down </a:t>
            </a:r>
            <a:r>
              <a:rPr lang="en-GB" sz="2800" dirty="0"/>
              <a:t>to the individual to </a:t>
            </a:r>
            <a:r>
              <a:rPr lang="en-GB" sz="2800" dirty="0" smtClean="0"/>
              <a:t>make </a:t>
            </a:r>
            <a:r>
              <a:rPr lang="en-GB" sz="2800" dirty="0"/>
              <a:t>the most of the opportunity. </a:t>
            </a:r>
            <a:r>
              <a:rPr lang="en-GB" sz="2800" dirty="0" smtClean="0"/>
              <a:t>      </a:t>
            </a:r>
          </a:p>
          <a:p>
            <a:pPr>
              <a:lnSpc>
                <a:spcPct val="100000"/>
              </a:lnSpc>
              <a:spcBef>
                <a:spcPts val="600"/>
              </a:spcBef>
            </a:pPr>
            <a:r>
              <a:rPr lang="en-GB" sz="2800" dirty="0" smtClean="0"/>
              <a:t>The </a:t>
            </a:r>
            <a:r>
              <a:rPr lang="en-GB" sz="2800" dirty="0"/>
              <a:t>support is there for anyone </a:t>
            </a:r>
            <a:r>
              <a:rPr lang="en-GB" sz="2800" dirty="0" smtClean="0"/>
              <a:t>who </a:t>
            </a:r>
            <a:r>
              <a:rPr lang="en-GB" sz="2800" dirty="0"/>
              <a:t>wants </a:t>
            </a:r>
            <a:r>
              <a:rPr lang="en-GB" sz="2800" dirty="0" smtClean="0"/>
              <a:t>it.</a:t>
            </a:r>
            <a:endParaRPr lang="en-GB" sz="2800" dirty="0"/>
          </a:p>
        </p:txBody>
      </p:sp>
      <p:sp>
        <p:nvSpPr>
          <p:cNvPr id="4" name="Slide Number Placeholder 3"/>
          <p:cNvSpPr>
            <a:spLocks noGrp="1"/>
          </p:cNvSpPr>
          <p:nvPr>
            <p:ph type="sldNum" sz="quarter" idx="12"/>
          </p:nvPr>
        </p:nvSpPr>
        <p:spPr/>
        <p:txBody>
          <a:bodyPr/>
          <a:lstStyle/>
          <a:p>
            <a:fld id="{0FCD5117-EB02-4415-B2BF-CD8118D20DAA}" type="slidenum">
              <a:rPr lang="en-GB" smtClean="0"/>
              <a:pPr/>
              <a:t>7</a:t>
            </a:fld>
            <a:endParaRPr lang="en-GB" dirty="0"/>
          </a:p>
        </p:txBody>
      </p:sp>
    </p:spTree>
    <p:extLst>
      <p:ext uri="{BB962C8B-B14F-4D97-AF65-F5344CB8AC3E}">
        <p14:creationId xmlns:p14="http://schemas.microsoft.com/office/powerpoint/2010/main" val="145511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4" name="Slide Number Placeholder 3"/>
          <p:cNvSpPr>
            <a:spLocks noGrp="1"/>
          </p:cNvSpPr>
          <p:nvPr>
            <p:ph type="sldNum" sz="quarter" idx="12"/>
          </p:nvPr>
        </p:nvSpPr>
        <p:spPr/>
        <p:txBody>
          <a:bodyPr/>
          <a:lstStyle/>
          <a:p>
            <a:fld id="{0FCD5117-EB02-4415-B2BF-CD8118D20DAA}" type="slidenum">
              <a:rPr lang="en-GB" smtClean="0"/>
              <a:pPr/>
              <a:t>8</a:t>
            </a:fld>
            <a:endParaRPr lang="en-GB" dirty="0"/>
          </a:p>
        </p:txBody>
      </p:sp>
      <p:pic>
        <p:nvPicPr>
          <p:cNvPr id="4098" name="Picture 2" descr="Image result for ques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2132856"/>
            <a:ext cx="5904656" cy="330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21665"/>
      </p:ext>
    </p:extLst>
  </p:cSld>
  <p:clrMapOvr>
    <a:masterClrMapping/>
  </p:clrMapOvr>
</p:sld>
</file>

<file path=ppt/theme/theme1.xml><?xml version="1.0" encoding="utf-8"?>
<a:theme xmlns:a="http://schemas.openxmlformats.org/drawingml/2006/main" name="Office Theme">
  <a:themeElements>
    <a:clrScheme name="Costain">
      <a:dk1>
        <a:srgbClr val="00234C"/>
      </a:dk1>
      <a:lt1>
        <a:sysClr val="window" lastClr="FFFFFF"/>
      </a:lt1>
      <a:dk2>
        <a:srgbClr val="0067C6"/>
      </a:dk2>
      <a:lt2>
        <a:srgbClr val="EEECE1"/>
      </a:lt2>
      <a:accent1>
        <a:srgbClr val="1E557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495</Words>
  <Application>Microsoft Macintosh PowerPoint</Application>
  <PresentationFormat>On-screen Show (4:3)</PresentationFormat>
  <Paragraphs>66</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Youth Employment UK </vt:lpstr>
      <vt:lpstr>A bit about me…</vt:lpstr>
      <vt:lpstr>Who are Costain? </vt:lpstr>
      <vt:lpstr>Costain values</vt:lpstr>
      <vt:lpstr>Opportunities </vt:lpstr>
      <vt:lpstr>Young employees having a voice</vt:lpstr>
      <vt:lpstr>Closing message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itadmin</dc:creator>
  <cp:lastModifiedBy>Lauren Mitchell </cp:lastModifiedBy>
  <cp:revision>138</cp:revision>
  <dcterms:created xsi:type="dcterms:W3CDTF">2015-02-12T16:36:10Z</dcterms:created>
  <dcterms:modified xsi:type="dcterms:W3CDTF">2017-03-06T15:26:02Z</dcterms:modified>
</cp:coreProperties>
</file>