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Montserrat"/>
      <p:regular r:id="rId11"/>
      <p:bold r:id="rId12"/>
      <p:italic r:id="rId13"/>
      <p:boldItalic r:id="rId14"/>
    </p:embeddedFont>
    <p:embeddedFont>
      <p:font typeface="Montserrat Black"/>
      <p:bold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  <p:embeddedFont>
      <p:font typeface="Montserrat ExtraBold"/>
      <p:bold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3" roundtripDataSignature="AMtx7mjBl8slCEpAeecJSHPD6zhqKyO+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-regular.fntdata"/><Relationship Id="rId22" Type="http://schemas.openxmlformats.org/officeDocument/2006/relationships/font" Target="fonts/MontserratExtraBold-bold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ExtraBold-bold.fntdata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Black-bold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Black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261676c90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g1261676c90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" name="Google Shape;1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youtube.com/watch?v=sUBt-smEWnE" TargetMode="External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/>
        </p:nvSpPr>
        <p:spPr>
          <a:xfrm>
            <a:off x="223625" y="1129925"/>
            <a:ext cx="726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247175" y="1106375"/>
            <a:ext cx="718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"/>
          <p:cNvSpPr txBox="1"/>
          <p:nvPr/>
        </p:nvSpPr>
        <p:spPr>
          <a:xfrm>
            <a:off x="6721375" y="2055513"/>
            <a:ext cx="21765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#AddYourVoice</a:t>
            </a:r>
            <a:endParaRPr b="1" i="0" sz="19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VIDEO</a:t>
            </a:r>
            <a:endParaRPr b="1" i="0" sz="19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The Youth Voice Census is the largest annual survey of young people in the UK. If you're aged 11-30 it's your chance to safely share your experiences and concerns, and help ensure policy makers have your interests at heart!&#10;Find out more: https://www.youthemployment.org.uk/youth-voice-census/" id="65" name="Google Shape;65;p4" title="Youth Voice Censu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475" y="534900"/>
            <a:ext cx="6599900" cy="371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AEEF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261676c901_0_15"/>
          <p:cNvSpPr txBox="1"/>
          <p:nvPr/>
        </p:nvSpPr>
        <p:spPr>
          <a:xfrm>
            <a:off x="1394700" y="360900"/>
            <a:ext cx="6579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#YouthVoiceCensus</a:t>
            </a:r>
            <a:endParaRPr b="0" i="0" sz="3000" u="none" cap="none" strike="noStrik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TAKING PART IS EASY</a:t>
            </a:r>
            <a:endParaRPr b="0" i="0" sz="3000" u="none" cap="none" strike="noStrik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1" name="Google Shape;71;g1261676c901_0_15"/>
          <p:cNvSpPr/>
          <p:nvPr/>
        </p:nvSpPr>
        <p:spPr>
          <a:xfrm>
            <a:off x="1303913" y="1761525"/>
            <a:ext cx="2103900" cy="19296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2" name="Google Shape;72;g1261676c901_0_15"/>
          <p:cNvSpPr txBox="1"/>
          <p:nvPr/>
        </p:nvSpPr>
        <p:spPr>
          <a:xfrm>
            <a:off x="1409213" y="2049075"/>
            <a:ext cx="1893300" cy="14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AEEF"/>
                </a:solidFill>
                <a:latin typeface="Montserrat"/>
                <a:ea typeface="Montserrat"/>
                <a:cs typeface="Montserrat"/>
                <a:sym typeface="Montserrat"/>
              </a:rPr>
              <a:t>Take part online - wherever, whenever.</a:t>
            </a:r>
            <a:endParaRPr b="1" i="0" sz="2000" u="none" cap="none" strike="noStrike">
              <a:solidFill>
                <a:srgbClr val="00AEE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g1261676c901_0_15"/>
          <p:cNvSpPr/>
          <p:nvPr/>
        </p:nvSpPr>
        <p:spPr>
          <a:xfrm>
            <a:off x="3632688" y="1761525"/>
            <a:ext cx="2103900" cy="19296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4" name="Google Shape;74;g1261676c901_0_15"/>
          <p:cNvSpPr txBox="1"/>
          <p:nvPr/>
        </p:nvSpPr>
        <p:spPr>
          <a:xfrm>
            <a:off x="3712600" y="2049075"/>
            <a:ext cx="1893300" cy="14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AEEF"/>
                </a:solidFill>
                <a:latin typeface="Montserrat"/>
                <a:ea typeface="Montserrat"/>
                <a:cs typeface="Montserrat"/>
                <a:sym typeface="Montserrat"/>
              </a:rPr>
              <a:t>Complete in bite-sized chunks - or all in one go.</a:t>
            </a:r>
            <a:endParaRPr b="1" i="0" sz="2000" u="none" cap="none" strike="noStrike">
              <a:solidFill>
                <a:srgbClr val="00AEE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75;g1261676c901_0_15"/>
          <p:cNvSpPr txBox="1"/>
          <p:nvPr/>
        </p:nvSpPr>
        <p:spPr>
          <a:xfrm>
            <a:off x="799800" y="4263875"/>
            <a:ext cx="7827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youthemployment.org.uk/youth-voice-census</a:t>
            </a:r>
            <a:endParaRPr b="0" i="0" sz="2400" u="none" cap="none" strike="noStrike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76" name="Google Shape;76;g1261676c901_0_15"/>
          <p:cNvSpPr/>
          <p:nvPr/>
        </p:nvSpPr>
        <p:spPr>
          <a:xfrm>
            <a:off x="5910688" y="1761525"/>
            <a:ext cx="2103900" cy="19296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7" name="Google Shape;77;g1261676c901_0_15"/>
          <p:cNvSpPr txBox="1"/>
          <p:nvPr/>
        </p:nvSpPr>
        <p:spPr>
          <a:xfrm>
            <a:off x="6015963" y="1895175"/>
            <a:ext cx="1893300" cy="172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AEEF"/>
                </a:solidFill>
                <a:latin typeface="Montserrat"/>
                <a:ea typeface="Montserrat"/>
                <a:cs typeface="Montserrat"/>
                <a:sym typeface="Montserrat"/>
              </a:rPr>
              <a:t>Say what you like. Say it your way. Add your voice.</a:t>
            </a:r>
            <a:endParaRPr b="1" i="0" sz="2000" u="none" cap="none" strike="noStrike">
              <a:solidFill>
                <a:srgbClr val="00AEE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43E83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"/>
          <p:cNvSpPr txBox="1"/>
          <p:nvPr/>
        </p:nvSpPr>
        <p:spPr>
          <a:xfrm>
            <a:off x="1423650" y="420225"/>
            <a:ext cx="65799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#YouthVoiceCensus</a:t>
            </a:r>
            <a:endParaRPr b="0" i="0" sz="3000" u="none" cap="none" strike="noStrik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3 WAYS TO GET INVOLVED</a:t>
            </a:r>
            <a:endParaRPr b="0" i="0" sz="3000" u="none" cap="none" strike="noStrik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3" name="Google Shape;83;p5"/>
          <p:cNvSpPr/>
          <p:nvPr/>
        </p:nvSpPr>
        <p:spPr>
          <a:xfrm>
            <a:off x="1303913" y="1913925"/>
            <a:ext cx="2103900" cy="19296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4" name="Google Shape;84;p5"/>
          <p:cNvSpPr txBox="1"/>
          <p:nvPr/>
        </p:nvSpPr>
        <p:spPr>
          <a:xfrm>
            <a:off x="1409213" y="2201475"/>
            <a:ext cx="1893300" cy="14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E43E83"/>
                </a:solidFill>
                <a:latin typeface="Montserrat"/>
                <a:ea typeface="Montserrat"/>
                <a:cs typeface="Montserrat"/>
                <a:sym typeface="Montserrat"/>
              </a:rPr>
              <a:t>Search online for “Youth Voice Census”</a:t>
            </a:r>
            <a:endParaRPr b="1" i="0" sz="2000" u="none" cap="none" strike="noStrike">
              <a:solidFill>
                <a:srgbClr val="E43E8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5"/>
          <p:cNvSpPr/>
          <p:nvPr/>
        </p:nvSpPr>
        <p:spPr>
          <a:xfrm>
            <a:off x="3632688" y="1913925"/>
            <a:ext cx="2103900" cy="19296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6" name="Google Shape;86;p5"/>
          <p:cNvSpPr txBox="1"/>
          <p:nvPr/>
        </p:nvSpPr>
        <p:spPr>
          <a:xfrm>
            <a:off x="3712600" y="2116875"/>
            <a:ext cx="1893300" cy="1523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" sz="2900" u="none" cap="none" strike="noStrike">
                <a:solidFill>
                  <a:srgbClr val="E43E83"/>
                </a:solidFill>
                <a:latin typeface="Montserrat"/>
                <a:ea typeface="Montserrat"/>
                <a:cs typeface="Montserrat"/>
                <a:sym typeface="Montserrat"/>
              </a:rPr>
              <a:t>Visit the link below</a:t>
            </a:r>
            <a:endParaRPr b="1" i="0" sz="2900" u="none" cap="none" strike="noStrike">
              <a:solidFill>
                <a:srgbClr val="E43E8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5"/>
          <p:cNvSpPr txBox="1"/>
          <p:nvPr/>
        </p:nvSpPr>
        <p:spPr>
          <a:xfrm>
            <a:off x="577700" y="4340075"/>
            <a:ext cx="8049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2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www.youthemployment.org.uk/youth-voice-census/</a:t>
            </a:r>
            <a:endParaRPr i="0" sz="4400" u="none" cap="none" strike="noStrike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88" name="Google Shape;88;p5"/>
          <p:cNvSpPr/>
          <p:nvPr/>
        </p:nvSpPr>
        <p:spPr>
          <a:xfrm>
            <a:off x="5910688" y="1913925"/>
            <a:ext cx="2103900" cy="19296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9" name="Google Shape;89;p5"/>
          <p:cNvSpPr txBox="1"/>
          <p:nvPr/>
        </p:nvSpPr>
        <p:spPr>
          <a:xfrm>
            <a:off x="6015988" y="2201475"/>
            <a:ext cx="1893300" cy="110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E43E83"/>
                </a:solidFill>
                <a:latin typeface="Montserrat"/>
                <a:ea typeface="Montserrat"/>
                <a:cs typeface="Montserrat"/>
                <a:sym typeface="Montserrat"/>
              </a:rPr>
              <a:t>See school posters for more info</a:t>
            </a:r>
            <a:endParaRPr b="1" i="0" sz="2000" u="none" cap="none" strike="noStrike">
              <a:solidFill>
                <a:srgbClr val="E43E8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5"/>
          <p:cNvSpPr/>
          <p:nvPr/>
        </p:nvSpPr>
        <p:spPr>
          <a:xfrm>
            <a:off x="2080175" y="1594250"/>
            <a:ext cx="551400" cy="554100"/>
          </a:xfrm>
          <a:prstGeom prst="ellipse">
            <a:avLst/>
          </a:prstGeom>
          <a:solidFill>
            <a:srgbClr val="00AEEF"/>
          </a:solidFill>
          <a:ln cap="flat" cmpd="sng" w="9525">
            <a:solidFill>
              <a:srgbClr val="00AE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</a:t>
            </a:r>
            <a:endParaRPr b="0" i="0" sz="3300" u="none" cap="none" strike="noStrik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1" name="Google Shape;91;p5"/>
          <p:cNvSpPr/>
          <p:nvPr/>
        </p:nvSpPr>
        <p:spPr>
          <a:xfrm>
            <a:off x="4437900" y="1594250"/>
            <a:ext cx="551400" cy="554100"/>
          </a:xfrm>
          <a:prstGeom prst="ellipse">
            <a:avLst/>
          </a:prstGeom>
          <a:solidFill>
            <a:srgbClr val="00AEEF"/>
          </a:solidFill>
          <a:ln cap="flat" cmpd="sng" w="9525">
            <a:solidFill>
              <a:srgbClr val="00AE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</a:t>
            </a:r>
            <a:endParaRPr b="0" i="0" sz="3300" u="none" cap="none" strike="noStrik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2" name="Google Shape;92;p5"/>
          <p:cNvSpPr/>
          <p:nvPr/>
        </p:nvSpPr>
        <p:spPr>
          <a:xfrm>
            <a:off x="6686950" y="1562775"/>
            <a:ext cx="551400" cy="554100"/>
          </a:xfrm>
          <a:prstGeom prst="ellipse">
            <a:avLst/>
          </a:prstGeom>
          <a:solidFill>
            <a:srgbClr val="00AEEF"/>
          </a:solidFill>
          <a:ln cap="flat" cmpd="sng" w="9525">
            <a:solidFill>
              <a:srgbClr val="00AE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3</a:t>
            </a:r>
            <a:endParaRPr b="0" i="0" sz="3300" u="none" cap="none" strike="noStrik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